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notesSlides/notesSlide7.xml" ContentType="application/vnd.openxmlformats-officedocument.presentationml.notesSlide+xml"/>
  <Override PartName="/ppt/tags/tag52.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3.xml" ContentType="application/vnd.openxmlformats-officedocument.presentationml.tags+xml"/>
  <Override PartName="/ppt/notesSlides/notesSlide9.xml" ContentType="application/vnd.openxmlformats-officedocument.presentationml.notesSlide+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notesSlides/notesSlide12.xml" ContentType="application/vnd.openxmlformats-officedocument.presentationml.notesSlide+xml"/>
  <Override PartName="/ppt/tags/tag57.xml" ContentType="application/vnd.openxmlformats-officedocument.presentationml.tags+xml"/>
  <Override PartName="/ppt/notesSlides/notesSlide13.xml" ContentType="application/vnd.openxmlformats-officedocument.presentationml.notesSlide+xml"/>
  <Override PartName="/ppt/tags/tag58.xml" ContentType="application/vnd.openxmlformats-officedocument.presentationml.tags+xml"/>
  <Override PartName="/ppt/notesSlides/notesSlide14.xml" ContentType="application/vnd.openxmlformats-officedocument.presentationml.notesSlide+xml"/>
  <Override PartName="/ppt/tags/tag59.xml" ContentType="application/vnd.openxmlformats-officedocument.presentationml.tags+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4.xml" ContentType="application/vnd.openxmlformats-officedocument.presentationml.tags+xml"/>
  <Override PartName="/ppt/notesSlides/notesSlide20.xml" ContentType="application/vnd.openxmlformats-officedocument.presentationml.notesSlide+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notesSlides/notesSlide22.xml" ContentType="application/vnd.openxmlformats-officedocument.presentationml.notesSlide+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notesSlides/notesSlide28.xml" ContentType="application/vnd.openxmlformats-officedocument.presentationml.notesSlide+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notesSlides/notesSlide32.xml" ContentType="application/vnd.openxmlformats-officedocument.presentationml.notesSlide+xml"/>
  <Override PartName="/ppt/tags/tag77.xml" ContentType="application/vnd.openxmlformats-officedocument.presentationml.tags+xml"/>
  <Override PartName="/ppt/notesSlides/notesSlide33.xml" ContentType="application/vnd.openxmlformats-officedocument.presentationml.notesSlide+xml"/>
  <Override PartName="/ppt/tags/tag78.xml" ContentType="application/vnd.openxmlformats-officedocument.presentationml.tags+xml"/>
  <Override PartName="/ppt/notesSlides/notesSlide34.xml" ContentType="application/vnd.openxmlformats-officedocument.presentationml.notesSlide+xml"/>
  <Override PartName="/ppt/tags/tag79.xml" ContentType="application/vnd.openxmlformats-officedocument.presentationml.tags+xml"/>
  <Override PartName="/ppt/notesSlides/notesSlide35.xml" ContentType="application/vnd.openxmlformats-officedocument.presentationml.notesSlide+xml"/>
  <Override PartName="/ppt/tags/tag80.xml" ContentType="application/vnd.openxmlformats-officedocument.presentationml.tags+xml"/>
  <Override PartName="/ppt/notesSlides/notesSlide36.xml" ContentType="application/vnd.openxmlformats-officedocument.presentationml.notesSlide+xml"/>
  <Override PartName="/ppt/tags/tag81.xml" ContentType="application/vnd.openxmlformats-officedocument.presentationml.tags+xml"/>
  <Override PartName="/ppt/notesSlides/notesSlide37.xml" ContentType="application/vnd.openxmlformats-officedocument.presentationml.notesSlide+xml"/>
  <Override PartName="/ppt/tags/tag82.xml" ContentType="application/vnd.openxmlformats-officedocument.presentationml.tags+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3.xml" ContentType="application/vnd.openxmlformats-officedocument.presentationml.tags+xml"/>
  <Override PartName="/ppt/notesSlides/notesSlide39.xml" ContentType="application/vnd.openxmlformats-officedocument.presentationml.notesSlide+xml"/>
  <Override PartName="/ppt/tags/tag84.xml" ContentType="application/vnd.openxmlformats-officedocument.presentationml.tags+xml"/>
  <Override PartName="/ppt/notesSlides/notesSlide40.xml" ContentType="application/vnd.openxmlformats-officedocument.presentationml.notesSlide+xml"/>
  <Override PartName="/ppt/tags/tag85.xml" ContentType="application/vnd.openxmlformats-officedocument.presentationml.tags+xml"/>
  <Override PartName="/ppt/notesSlides/notesSlide41.xml" ContentType="application/vnd.openxmlformats-officedocument.presentationml.notesSlide+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notesSlides/notesSlide43.xml" ContentType="application/vnd.openxmlformats-officedocument.presentationml.notesSlide+xml"/>
  <Override PartName="/ppt/tags/tag88.xml" ContentType="application/vnd.openxmlformats-officedocument.presentationml.tags+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21" r:id="rId4"/>
    <p:sldMasterId id="2147483835" r:id="rId5"/>
    <p:sldMasterId id="2147483849" r:id="rId6"/>
    <p:sldMasterId id="2147483861" r:id="rId7"/>
  </p:sldMasterIdLst>
  <p:notesMasterIdLst>
    <p:notesMasterId r:id="rId58"/>
  </p:notesMasterIdLst>
  <p:handoutMasterIdLst>
    <p:handoutMasterId r:id="rId59"/>
  </p:handoutMasterIdLst>
  <p:sldIdLst>
    <p:sldId id="1006" r:id="rId8"/>
    <p:sldId id="494" r:id="rId9"/>
    <p:sldId id="535" r:id="rId10"/>
    <p:sldId id="543" r:id="rId11"/>
    <p:sldId id="614" r:id="rId12"/>
    <p:sldId id="631" r:id="rId13"/>
    <p:sldId id="596" r:id="rId14"/>
    <p:sldId id="630" r:id="rId15"/>
    <p:sldId id="1677" r:id="rId16"/>
    <p:sldId id="1015" r:id="rId17"/>
    <p:sldId id="1013" r:id="rId18"/>
    <p:sldId id="1016" r:id="rId19"/>
    <p:sldId id="1663" r:id="rId20"/>
    <p:sldId id="1664" r:id="rId21"/>
    <p:sldId id="1665" r:id="rId22"/>
    <p:sldId id="1678" r:id="rId23"/>
    <p:sldId id="1010" r:id="rId24"/>
    <p:sldId id="1631" r:id="rId25"/>
    <p:sldId id="1633" r:id="rId26"/>
    <p:sldId id="1632" r:id="rId27"/>
    <p:sldId id="1634" r:id="rId28"/>
    <p:sldId id="1662" r:id="rId29"/>
    <p:sldId id="584" r:id="rId30"/>
    <p:sldId id="1012" r:id="rId31"/>
    <p:sldId id="1675" r:id="rId32"/>
    <p:sldId id="608" r:id="rId33"/>
    <p:sldId id="602" r:id="rId34"/>
    <p:sldId id="610" r:id="rId35"/>
    <p:sldId id="611" r:id="rId36"/>
    <p:sldId id="1673" r:id="rId37"/>
    <p:sldId id="1674" r:id="rId38"/>
    <p:sldId id="1672" r:id="rId39"/>
    <p:sldId id="1666" r:id="rId40"/>
    <p:sldId id="1667" r:id="rId41"/>
    <p:sldId id="632" r:id="rId42"/>
    <p:sldId id="634" r:id="rId43"/>
    <p:sldId id="671" r:id="rId44"/>
    <p:sldId id="1668" r:id="rId45"/>
    <p:sldId id="665" r:id="rId46"/>
    <p:sldId id="626" r:id="rId47"/>
    <p:sldId id="628" r:id="rId48"/>
    <p:sldId id="1037" r:id="rId49"/>
    <p:sldId id="669" r:id="rId50"/>
    <p:sldId id="1676" r:id="rId51"/>
    <p:sldId id="670" r:id="rId52"/>
    <p:sldId id="607" r:id="rId53"/>
    <p:sldId id="575" r:id="rId54"/>
    <p:sldId id="578" r:id="rId55"/>
    <p:sldId id="1669" r:id="rId56"/>
    <p:sldId id="1011" r:id="rId57"/>
  </p:sldIdLst>
  <p:sldSz cx="9144000" cy="5143500" type="screen16x9"/>
  <p:notesSz cx="7010400" cy="9236075"/>
  <p:custDataLst>
    <p:tags r:id="rId60"/>
  </p:custDataLst>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5pPr>
    <a:lvl6pPr marL="2286000" algn="l" defTabSz="914400" rtl="0" eaLnBrk="1" latinLnBrk="0" hangingPunct="1">
      <a:defRPr sz="2400" kern="1200">
        <a:solidFill>
          <a:schemeClr val="tx1"/>
        </a:solidFill>
        <a:latin typeface="Times" pitchFamily="18" charset="0"/>
        <a:ea typeface="ＭＳ Ｐゴシック" pitchFamily="64" charset="-128"/>
        <a:cs typeface="+mn-cs"/>
      </a:defRPr>
    </a:lvl6pPr>
    <a:lvl7pPr marL="2743200" algn="l" defTabSz="914400" rtl="0" eaLnBrk="1" latinLnBrk="0" hangingPunct="1">
      <a:defRPr sz="2400" kern="1200">
        <a:solidFill>
          <a:schemeClr val="tx1"/>
        </a:solidFill>
        <a:latin typeface="Times" pitchFamily="18" charset="0"/>
        <a:ea typeface="ＭＳ Ｐゴシック" pitchFamily="64" charset="-128"/>
        <a:cs typeface="+mn-cs"/>
      </a:defRPr>
    </a:lvl7pPr>
    <a:lvl8pPr marL="3200400" algn="l" defTabSz="914400" rtl="0" eaLnBrk="1" latinLnBrk="0" hangingPunct="1">
      <a:defRPr sz="2400" kern="1200">
        <a:solidFill>
          <a:schemeClr val="tx1"/>
        </a:solidFill>
        <a:latin typeface="Times" pitchFamily="18" charset="0"/>
        <a:ea typeface="ＭＳ Ｐゴシック" pitchFamily="64" charset="-128"/>
        <a:cs typeface="+mn-cs"/>
      </a:defRPr>
    </a:lvl8pPr>
    <a:lvl9pPr marL="3657600" algn="l" defTabSz="914400" rtl="0" eaLnBrk="1" latinLnBrk="0" hangingPunct="1">
      <a:defRPr sz="2400" kern="1200">
        <a:solidFill>
          <a:schemeClr val="tx1"/>
        </a:solidFill>
        <a:latin typeface="Times" pitchFamily="18" charset="0"/>
        <a:ea typeface="ＭＳ Ｐゴシック" pitchFamily="6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08">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33F"/>
    <a:srgbClr val="2A6EBB"/>
    <a:srgbClr val="DED1A0"/>
    <a:srgbClr val="6F9AD3"/>
    <a:srgbClr val="3333CC"/>
    <a:srgbClr val="5B1526"/>
    <a:srgbClr val="000000"/>
    <a:srgbClr val="FFFF00"/>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56EC03-EAAF-C018-E6B1-6939C8BE70F7}" v="133" dt="2024-09-04T16:10:55.67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68273" autoAdjust="0"/>
  </p:normalViewPr>
  <p:slideViewPr>
    <p:cSldViewPr>
      <p:cViewPr varScale="1">
        <p:scale>
          <a:sx n="103" d="100"/>
          <a:sy n="103" d="100"/>
        </p:scale>
        <p:origin x="1608"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0" d="100"/>
          <a:sy n="80" d="100"/>
        </p:scale>
        <p:origin x="-2045" y="-62"/>
      </p:cViewPr>
      <p:guideLst>
        <p:guide orient="horz" pos="2908"/>
        <p:guide pos="220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gs" Target="tags/tag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4.xml.rels><?xml version="1.0" encoding="UTF-8" standalone="yes"?>
<Relationships xmlns="http://schemas.openxmlformats.org/package/2006/relationships"><Relationship Id="rId1" Type="http://schemas.openxmlformats.org/officeDocument/2006/relationships/image" Target="../media/image6.jpeg"/></Relationships>
</file>

<file path=ppt/diagrams/_rels/data5.xml.rels><?xml version="1.0" encoding="UTF-8" standalone="yes"?>
<Relationships xmlns="http://schemas.openxmlformats.org/package/2006/relationships"><Relationship Id="rId1" Type="http://schemas.openxmlformats.org/officeDocument/2006/relationships/image" Target="../media/image6.jpeg"/></Relationships>
</file>

<file path=ppt/diagrams/_rels/data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0070C0"/>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0070C0"/>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0070C0"/>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2A6EBB"/>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2A6EBB"/>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E5C8F7-2524-4EAB-9E8F-E8BBE11CA120}" type="doc">
      <dgm:prSet loTypeId="urn:microsoft.com/office/officeart/2005/8/layout/vList3#1" loCatId="list" qsTypeId="urn:microsoft.com/office/officeart/2005/8/quickstyle/simple1" qsCatId="simple" csTypeId="urn:microsoft.com/office/officeart/2005/8/colors/accent1_2" csCatId="accent1" phldr="1"/>
      <dgm:spPr/>
    </dgm:pt>
    <dgm:pt modelId="{31029767-11A1-494B-B274-DA39AF7F701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Previous Cinema Electronics Overview</a:t>
          </a:r>
        </a:p>
      </dgm:t>
    </dgm:pt>
    <dgm:pt modelId="{8BC26658-E259-46AE-8184-0EA38C3F17F9}" type="parTrans" cxnId="{EEE2925F-975B-4D66-850C-B4933558E3BB}">
      <dgm:prSet/>
      <dgm:spPr/>
      <dgm:t>
        <a:bodyPr/>
        <a:lstStyle/>
        <a:p>
          <a:endParaRPr lang="en-US" sz="2400">
            <a:latin typeface="Calibri" pitchFamily="34" charset="0"/>
            <a:cs typeface="Calibri" pitchFamily="34" charset="0"/>
          </a:endParaRPr>
        </a:p>
      </dgm:t>
    </dgm:pt>
    <dgm:pt modelId="{11C4BB09-6A4D-4E3B-B941-E5BC5F2D4AAB}" type="sibTrans" cxnId="{EEE2925F-975B-4D66-850C-B4933558E3BB}">
      <dgm:prSet/>
      <dgm:spPr/>
      <dgm:t>
        <a:bodyPr/>
        <a:lstStyle/>
        <a:p>
          <a:endParaRPr lang="en-US" sz="2400">
            <a:latin typeface="Calibri" pitchFamily="34" charset="0"/>
            <a:cs typeface="Calibri" pitchFamily="34" charset="0"/>
          </a:endParaRPr>
        </a:p>
      </dgm:t>
    </dgm:pt>
    <dgm:pt modelId="{9C6EE529-3188-43CA-A99E-9098AEA466BC}">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Cardcage Servicing</a:t>
          </a:r>
        </a:p>
      </dgm:t>
    </dgm:pt>
    <dgm:pt modelId="{8D0B107D-50E6-4273-B027-2B977A27B07B}" type="parTrans" cxnId="{7B443716-E4CA-4417-92E2-BC89A312665F}">
      <dgm:prSet/>
      <dgm:spPr/>
      <dgm:t>
        <a:bodyPr/>
        <a:lstStyle/>
        <a:p>
          <a:endParaRPr lang="en-US" sz="2400">
            <a:latin typeface="Calibri" pitchFamily="34" charset="0"/>
            <a:cs typeface="Calibri" pitchFamily="34" charset="0"/>
          </a:endParaRPr>
        </a:p>
      </dgm:t>
    </dgm:pt>
    <dgm:pt modelId="{627A174A-1A62-46CF-A1C4-DAA17268ABDF}" type="sibTrans" cxnId="{7B443716-E4CA-4417-92E2-BC89A312665F}">
      <dgm:prSet/>
      <dgm:spPr/>
      <dgm:t>
        <a:bodyPr/>
        <a:lstStyle/>
        <a:p>
          <a:endParaRPr lang="en-US" sz="2400">
            <a:latin typeface="Calibri" pitchFamily="34" charset="0"/>
            <a:cs typeface="Calibri" pitchFamily="34" charset="0"/>
          </a:endParaRPr>
        </a:p>
      </dgm:t>
    </dgm:pt>
    <dgm:pt modelId="{D16AC2CA-48DB-4017-A0F9-498BC1EB3F9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IMB and Marriage Connectivity</a:t>
          </a:r>
        </a:p>
      </dgm:t>
    </dgm:pt>
    <dgm:pt modelId="{72BE9EAE-E34B-43CD-B247-E158C65D140E}" type="parTrans" cxnId="{C13294D1-C0B1-41FB-9FB9-FA410903B689}">
      <dgm:prSet/>
      <dgm:spPr/>
      <dgm:t>
        <a:bodyPr/>
        <a:lstStyle/>
        <a:p>
          <a:endParaRPr lang="en-US" sz="2400">
            <a:latin typeface="Calibri" pitchFamily="34" charset="0"/>
            <a:cs typeface="Calibri" pitchFamily="34" charset="0"/>
          </a:endParaRPr>
        </a:p>
      </dgm:t>
    </dgm:pt>
    <dgm:pt modelId="{6F77D6F6-9096-48C4-834E-E4661ACD6156}" type="sibTrans" cxnId="{C13294D1-C0B1-41FB-9FB9-FA410903B689}">
      <dgm:prSet/>
      <dgm:spPr/>
      <dgm:t>
        <a:bodyPr/>
        <a:lstStyle/>
        <a:p>
          <a:endParaRPr lang="en-US" sz="2400">
            <a:latin typeface="Calibri" pitchFamily="34" charset="0"/>
            <a:cs typeface="Calibri" pitchFamily="34" charset="0"/>
          </a:endParaRPr>
        </a:p>
      </dgm:t>
    </dgm:pt>
    <dgm:pt modelId="{C87B9368-D4FB-43E7-9BF1-BE6944B3647A}">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Communications</a:t>
          </a:r>
        </a:p>
      </dgm:t>
    </dgm:pt>
    <dgm:pt modelId="{463ED16D-C26A-4F41-A01A-EBD42616F941}" type="parTrans" cxnId="{627E4AA9-C7D5-4E1E-ABF0-543D4E82EE08}">
      <dgm:prSet/>
      <dgm:spPr/>
      <dgm:t>
        <a:bodyPr/>
        <a:lstStyle/>
        <a:p>
          <a:endParaRPr lang="en-US"/>
        </a:p>
      </dgm:t>
    </dgm:pt>
    <dgm:pt modelId="{32882B5C-291C-4101-B480-71F045932C85}" type="sibTrans" cxnId="{627E4AA9-C7D5-4E1E-ABF0-543D4E82EE08}">
      <dgm:prSet/>
      <dgm:spPr/>
      <dgm:t>
        <a:bodyPr/>
        <a:lstStyle/>
        <a:p>
          <a:endParaRPr lang="en-US"/>
        </a:p>
      </dgm:t>
    </dgm:pt>
    <dgm:pt modelId="{0CC97980-A6E1-4730-9B43-B2A41CC2E671}">
      <dgm:prSet phldrT="[Text]" custT="1"/>
      <dgm:spPr>
        <a:solidFill>
          <a:srgbClr val="97233F"/>
        </a:solidFill>
        <a:ln>
          <a:noFill/>
        </a:ln>
      </dgm:spPr>
      <dgm:t>
        <a:bodyPr/>
        <a:lstStyle/>
        <a:p>
          <a:pPr algn="l"/>
          <a:r>
            <a:rPr lang="en-US" sz="1800" dirty="0">
              <a:solidFill>
                <a:schemeClr val="tx1"/>
              </a:solidFill>
              <a:latin typeface="Calibri" pitchFamily="34" charset="0"/>
              <a:cs typeface="Calibri" pitchFamily="34" charset="0"/>
            </a:rPr>
            <a:t>CineLife+ 2K System overview</a:t>
          </a:r>
        </a:p>
      </dgm:t>
    </dgm:pt>
    <dgm:pt modelId="{4EC6FCA8-0D75-459A-9814-4851F63C7294}" type="parTrans" cxnId="{A6AEE1E4-FB07-4CF3-B40F-9677F5D6A482}">
      <dgm:prSet/>
      <dgm:spPr/>
      <dgm:t>
        <a:bodyPr/>
        <a:lstStyle/>
        <a:p>
          <a:endParaRPr lang="en-US"/>
        </a:p>
      </dgm:t>
    </dgm:pt>
    <dgm:pt modelId="{47459263-BE4C-4A81-AE77-9349E6C5FFFC}" type="sibTrans" cxnId="{A6AEE1E4-FB07-4CF3-B40F-9677F5D6A482}">
      <dgm:prSet/>
      <dgm:spPr/>
      <dgm:t>
        <a:bodyPr/>
        <a:lstStyle/>
        <a:p>
          <a:endParaRPr lang="en-US"/>
        </a:p>
      </dgm:t>
    </dgm:pt>
    <dgm:pt modelId="{ED9B647E-12D2-49A6-9A9F-5399FF9A28CA}">
      <dgm:prSet phldrT="[Text]" custT="1"/>
      <dgm:spPr>
        <a:solidFill>
          <a:srgbClr val="0070C0"/>
        </a:solidFill>
        <a:ln>
          <a:noFill/>
        </a:ln>
      </dgm:spPr>
      <dgm:t>
        <a:bodyPr/>
        <a:lstStyle/>
        <a:p>
          <a:pPr algn="l"/>
          <a:r>
            <a:rPr lang="en-US" sz="1800" dirty="0">
              <a:solidFill>
                <a:schemeClr val="tx1"/>
              </a:solidFill>
              <a:latin typeface="Calibri" pitchFamily="34" charset="0"/>
              <a:cs typeface="Calibri" pitchFamily="34" charset="0"/>
            </a:rPr>
            <a:t>More</a:t>
          </a:r>
        </a:p>
      </dgm:t>
    </dgm:pt>
    <dgm:pt modelId="{F19D676E-C830-4243-B8A3-7CBB42E61A43}" type="parTrans" cxnId="{62D211EF-A645-4C5D-A35F-A971C9C9C5E4}">
      <dgm:prSet/>
      <dgm:spPr/>
      <dgm:t>
        <a:bodyPr/>
        <a:lstStyle/>
        <a:p>
          <a:endParaRPr lang="en-US"/>
        </a:p>
      </dgm:t>
    </dgm:pt>
    <dgm:pt modelId="{DAD208D5-26A5-406C-A673-FB08A6466B3C}" type="sibTrans" cxnId="{62D211EF-A645-4C5D-A35F-A971C9C9C5E4}">
      <dgm:prSet/>
      <dgm:spPr/>
      <dgm:t>
        <a:bodyPr/>
        <a:lstStyle/>
        <a:p>
          <a:endParaRPr lang="en-US"/>
        </a:p>
      </dgm:t>
    </dgm:pt>
    <dgm:pt modelId="{F10A6134-BF5B-4B0B-B7BE-4CCE5AA9DE34}" type="pres">
      <dgm:prSet presAssocID="{D4E5C8F7-2524-4EAB-9E8F-E8BBE11CA120}" presName="linearFlow" presStyleCnt="0">
        <dgm:presLayoutVars>
          <dgm:dir/>
          <dgm:resizeHandles val="exact"/>
        </dgm:presLayoutVars>
      </dgm:prSet>
      <dgm:spPr/>
    </dgm:pt>
    <dgm:pt modelId="{5F40DC1D-9EFA-4491-8474-C679AB34180C}" type="pres">
      <dgm:prSet presAssocID="{31029767-11A1-494B-B274-DA39AF7F701A}" presName="composite" presStyleCnt="0"/>
      <dgm:spPr/>
    </dgm:pt>
    <dgm:pt modelId="{359AEB77-0EB9-444F-BCC5-8EB505F7BB6A}" type="pres">
      <dgm:prSet presAssocID="{31029767-11A1-494B-B274-DA39AF7F701A}" presName="imgShp" presStyleLbl="fgImgPlace1" presStyleIdx="0" presStyleCnt="6"/>
      <dgm:spPr>
        <a:blipFill rotWithShape="0">
          <a:blip xmlns:r="http://schemas.openxmlformats.org/officeDocument/2006/relationships" r:embed="rId1"/>
          <a:stretch>
            <a:fillRect/>
          </a:stretch>
        </a:blipFill>
        <a:ln>
          <a:solidFill>
            <a:schemeClr val="tx1"/>
          </a:solidFill>
        </a:ln>
      </dgm:spPr>
    </dgm:pt>
    <dgm:pt modelId="{5E9FAF5D-2E78-43FF-BBBE-478A46BFA207}" type="pres">
      <dgm:prSet presAssocID="{31029767-11A1-494B-B274-DA39AF7F701A}" presName="txShp" presStyleLbl="node1" presStyleIdx="0" presStyleCnt="6" custLinFactNeighborY="7453">
        <dgm:presLayoutVars>
          <dgm:bulletEnabled val="1"/>
        </dgm:presLayoutVars>
      </dgm:prSet>
      <dgm:spPr/>
    </dgm:pt>
    <dgm:pt modelId="{E5C00EEB-B5C2-4F19-B8B6-3908A69E46AA}" type="pres">
      <dgm:prSet presAssocID="{11C4BB09-6A4D-4E3B-B941-E5BC5F2D4AAB}" presName="spacing" presStyleCnt="0"/>
      <dgm:spPr/>
    </dgm:pt>
    <dgm:pt modelId="{BE97D3D2-1BFE-410B-B59D-2B0A71329B42}" type="pres">
      <dgm:prSet presAssocID="{0CC97980-A6E1-4730-9B43-B2A41CC2E671}" presName="composite" presStyleCnt="0"/>
      <dgm:spPr/>
    </dgm:pt>
    <dgm:pt modelId="{D191AE95-1FF7-4B23-9DF9-A9CD4FE06810}" type="pres">
      <dgm:prSet presAssocID="{0CC97980-A6E1-4730-9B43-B2A41CC2E671}" presName="imgShp" presStyleLbl="fgImgPlace1" presStyleIdx="1" presStyleCnt="6"/>
      <dgm:spPr>
        <a:blipFill rotWithShape="0">
          <a:blip xmlns:r="http://schemas.openxmlformats.org/officeDocument/2006/relationships" r:embed="rId1"/>
          <a:stretch>
            <a:fillRect/>
          </a:stretch>
        </a:blipFill>
      </dgm:spPr>
    </dgm:pt>
    <dgm:pt modelId="{E317F7AD-66FD-479C-92BB-4F1C1CBFA082}" type="pres">
      <dgm:prSet presAssocID="{0CC97980-A6E1-4730-9B43-B2A41CC2E671}" presName="txShp" presStyleLbl="node1" presStyleIdx="1" presStyleCnt="6" custLinFactNeighborY="7453">
        <dgm:presLayoutVars>
          <dgm:bulletEnabled val="1"/>
        </dgm:presLayoutVars>
      </dgm:prSet>
      <dgm:spPr/>
    </dgm:pt>
    <dgm:pt modelId="{6A06D086-6457-4D4E-98B3-37969F3C1C7B}" type="pres">
      <dgm:prSet presAssocID="{47459263-BE4C-4A81-AE77-9349E6C5FFFC}" presName="spacing" presStyleCnt="0"/>
      <dgm:spPr/>
    </dgm:pt>
    <dgm:pt modelId="{93888845-C561-4C38-BC2D-DACC00682257}" type="pres">
      <dgm:prSet presAssocID="{9C6EE529-3188-43CA-A99E-9098AEA466BC}" presName="composite" presStyleCnt="0"/>
      <dgm:spPr/>
    </dgm:pt>
    <dgm:pt modelId="{531B4116-3FBA-4339-85BD-D0150E9C9F33}" type="pres">
      <dgm:prSet presAssocID="{9C6EE529-3188-43CA-A99E-9098AEA466BC}" presName="imgShp" presStyleLbl="fgImgPlace1" presStyleIdx="2" presStyleCnt="6"/>
      <dgm:spPr>
        <a:blipFill rotWithShape="0">
          <a:blip xmlns:r="http://schemas.openxmlformats.org/officeDocument/2006/relationships" r:embed="rId1"/>
          <a:stretch>
            <a:fillRect/>
          </a:stretch>
        </a:blipFill>
        <a:ln>
          <a:solidFill>
            <a:schemeClr val="tx1"/>
          </a:solidFill>
        </a:ln>
      </dgm:spPr>
    </dgm:pt>
    <dgm:pt modelId="{99609676-2F7E-4867-BB13-D841BE6E5092}" type="pres">
      <dgm:prSet presAssocID="{9C6EE529-3188-43CA-A99E-9098AEA466BC}" presName="txShp" presStyleLbl="node1" presStyleIdx="2" presStyleCnt="6" custLinFactNeighborY="7453">
        <dgm:presLayoutVars>
          <dgm:bulletEnabled val="1"/>
        </dgm:presLayoutVars>
      </dgm:prSet>
      <dgm:spPr/>
    </dgm:pt>
    <dgm:pt modelId="{A0C8E8A7-91D9-4E2E-A50F-11CA1270B992}" type="pres">
      <dgm:prSet presAssocID="{627A174A-1A62-46CF-A1C4-DAA17268ABDF}" presName="spacing" presStyleCnt="0"/>
      <dgm:spPr/>
    </dgm:pt>
    <dgm:pt modelId="{2F4683A6-B13C-41B3-B9AC-40E46033F81A}" type="pres">
      <dgm:prSet presAssocID="{C87B9368-D4FB-43E7-9BF1-BE6944B3647A}" presName="composite" presStyleCnt="0"/>
      <dgm:spPr/>
    </dgm:pt>
    <dgm:pt modelId="{86067D6A-C02F-4D93-AB79-41632AC290A5}" type="pres">
      <dgm:prSet presAssocID="{C87B9368-D4FB-43E7-9BF1-BE6944B3647A}" presName="imgShp" presStyleLbl="fgImgPlace1" presStyleIdx="3" presStyleCnt="6"/>
      <dgm:spPr>
        <a:blipFill rotWithShape="0">
          <a:blip xmlns:r="http://schemas.openxmlformats.org/officeDocument/2006/relationships" r:embed="rId1"/>
          <a:stretch>
            <a:fillRect/>
          </a:stretch>
        </a:blipFill>
      </dgm:spPr>
    </dgm:pt>
    <dgm:pt modelId="{736B5E88-76A7-465B-8F07-9626B43DFAD1}" type="pres">
      <dgm:prSet presAssocID="{C87B9368-D4FB-43E7-9BF1-BE6944B3647A}" presName="txShp" presStyleLbl="node1" presStyleIdx="3" presStyleCnt="6" custLinFactNeighborY="7453">
        <dgm:presLayoutVars>
          <dgm:bulletEnabled val="1"/>
        </dgm:presLayoutVars>
      </dgm:prSet>
      <dgm:spPr/>
    </dgm:pt>
    <dgm:pt modelId="{FE686B76-14E0-444F-A87A-B2B3FAC0E816}" type="pres">
      <dgm:prSet presAssocID="{32882B5C-291C-4101-B480-71F045932C85}" presName="spacing" presStyleCnt="0"/>
      <dgm:spPr/>
    </dgm:pt>
    <dgm:pt modelId="{9A08E8E4-D446-4275-A9D3-03E0200A2B31}" type="pres">
      <dgm:prSet presAssocID="{D16AC2CA-48DB-4017-A0F9-498BC1EB3F91}" presName="composite" presStyleCnt="0"/>
      <dgm:spPr/>
    </dgm:pt>
    <dgm:pt modelId="{F52E105B-1ED4-4D4D-922C-CCDEB9DD0A77}" type="pres">
      <dgm:prSet presAssocID="{D16AC2CA-48DB-4017-A0F9-498BC1EB3F91}" presName="imgShp" presStyleLbl="fgImgPlace1" presStyleIdx="4" presStyleCnt="6"/>
      <dgm:spPr>
        <a:blipFill rotWithShape="0">
          <a:blip xmlns:r="http://schemas.openxmlformats.org/officeDocument/2006/relationships" r:embed="rId1"/>
          <a:stretch>
            <a:fillRect/>
          </a:stretch>
        </a:blipFill>
        <a:ln>
          <a:solidFill>
            <a:schemeClr val="tx1"/>
          </a:solidFill>
        </a:ln>
      </dgm:spPr>
    </dgm:pt>
    <dgm:pt modelId="{3E04188E-3074-4780-AD4F-10B6DD9023F9}" type="pres">
      <dgm:prSet presAssocID="{D16AC2CA-48DB-4017-A0F9-498BC1EB3F91}" presName="txShp" presStyleLbl="node1" presStyleIdx="4" presStyleCnt="6">
        <dgm:presLayoutVars>
          <dgm:bulletEnabled val="1"/>
        </dgm:presLayoutVars>
      </dgm:prSet>
      <dgm:spPr/>
    </dgm:pt>
    <dgm:pt modelId="{3A978EF2-858E-46DB-A4EB-CA13500D3009}" type="pres">
      <dgm:prSet presAssocID="{6F77D6F6-9096-48C4-834E-E4661ACD6156}" presName="spacing" presStyleCnt="0"/>
      <dgm:spPr/>
    </dgm:pt>
    <dgm:pt modelId="{1E1BE3C8-A38A-4F9D-9A49-B3248B04423B}" type="pres">
      <dgm:prSet presAssocID="{ED9B647E-12D2-49A6-9A9F-5399FF9A28CA}" presName="composite" presStyleCnt="0"/>
      <dgm:spPr/>
    </dgm:pt>
    <dgm:pt modelId="{DD0F6A64-666B-4FF9-B878-C545FCD94ADF}" type="pres">
      <dgm:prSet presAssocID="{ED9B647E-12D2-49A6-9A9F-5399FF9A28CA}" presName="imgShp" presStyleLbl="fgImgPlace1" presStyleIdx="5" presStyleCnt="6"/>
      <dgm:spPr>
        <a:blipFill rotWithShape="0">
          <a:blip xmlns:r="http://schemas.openxmlformats.org/officeDocument/2006/relationships" r:embed="rId1"/>
          <a:stretch>
            <a:fillRect/>
          </a:stretch>
        </a:blipFill>
      </dgm:spPr>
    </dgm:pt>
    <dgm:pt modelId="{E0D58051-B899-4E38-A992-AC592BB43F5B}" type="pres">
      <dgm:prSet presAssocID="{ED9B647E-12D2-49A6-9A9F-5399FF9A28CA}" presName="txShp" presStyleLbl="node1" presStyleIdx="5" presStyleCnt="6">
        <dgm:presLayoutVars>
          <dgm:bulletEnabled val="1"/>
        </dgm:presLayoutVars>
      </dgm:prSet>
      <dgm:spPr/>
    </dgm:pt>
  </dgm:ptLst>
  <dgm:cxnLst>
    <dgm:cxn modelId="{7B443716-E4CA-4417-92E2-BC89A312665F}" srcId="{D4E5C8F7-2524-4EAB-9E8F-E8BBE11CA120}" destId="{9C6EE529-3188-43CA-A99E-9098AEA466BC}" srcOrd="2" destOrd="0" parTransId="{8D0B107D-50E6-4273-B027-2B977A27B07B}" sibTransId="{627A174A-1A62-46CF-A1C4-DAA17268ABDF}"/>
    <dgm:cxn modelId="{55DC5E30-9D64-4647-801D-D920D55C125E}" type="presOf" srcId="{9C6EE529-3188-43CA-A99E-9098AEA466BC}" destId="{99609676-2F7E-4867-BB13-D841BE6E5092}" srcOrd="0" destOrd="0" presId="urn:microsoft.com/office/officeart/2005/8/layout/vList3#1"/>
    <dgm:cxn modelId="{48F4C233-CB4C-4F7E-AFB0-E7C3BCA619CC}" type="presOf" srcId="{0CC97980-A6E1-4730-9B43-B2A41CC2E671}" destId="{E317F7AD-66FD-479C-92BB-4F1C1CBFA082}" srcOrd="0" destOrd="0" presId="urn:microsoft.com/office/officeart/2005/8/layout/vList3#1"/>
    <dgm:cxn modelId="{03F8473E-10AD-4534-BC0F-0A3171F01A46}" type="presOf" srcId="{C87B9368-D4FB-43E7-9BF1-BE6944B3647A}" destId="{736B5E88-76A7-465B-8F07-9626B43DFAD1}" srcOrd="0" destOrd="0" presId="urn:microsoft.com/office/officeart/2005/8/layout/vList3#1"/>
    <dgm:cxn modelId="{0564C33E-CB28-49AD-9D79-61087F5062D1}" type="presOf" srcId="{D4E5C8F7-2524-4EAB-9E8F-E8BBE11CA120}" destId="{F10A6134-BF5B-4B0B-B7BE-4CCE5AA9DE34}" srcOrd="0" destOrd="0" presId="urn:microsoft.com/office/officeart/2005/8/layout/vList3#1"/>
    <dgm:cxn modelId="{7489DA3F-09EB-4C3D-8509-2DCDDA0E4A16}" type="presOf" srcId="{ED9B647E-12D2-49A6-9A9F-5399FF9A28CA}" destId="{E0D58051-B899-4E38-A992-AC592BB43F5B}" srcOrd="0" destOrd="0" presId="urn:microsoft.com/office/officeart/2005/8/layout/vList3#1"/>
    <dgm:cxn modelId="{EEE2925F-975B-4D66-850C-B4933558E3BB}" srcId="{D4E5C8F7-2524-4EAB-9E8F-E8BBE11CA120}" destId="{31029767-11A1-494B-B274-DA39AF7F701A}" srcOrd="0" destOrd="0" parTransId="{8BC26658-E259-46AE-8184-0EA38C3F17F9}" sibTransId="{11C4BB09-6A4D-4E3B-B941-E5BC5F2D4AAB}"/>
    <dgm:cxn modelId="{661A1D9A-C727-46FA-8581-68F0A0026138}" type="presOf" srcId="{D16AC2CA-48DB-4017-A0F9-498BC1EB3F91}" destId="{3E04188E-3074-4780-AD4F-10B6DD9023F9}" srcOrd="0" destOrd="0" presId="urn:microsoft.com/office/officeart/2005/8/layout/vList3#1"/>
    <dgm:cxn modelId="{96F1B9A2-C1CC-42C3-84AF-2A63DBF3363A}" type="presOf" srcId="{31029767-11A1-494B-B274-DA39AF7F701A}" destId="{5E9FAF5D-2E78-43FF-BBBE-478A46BFA207}" srcOrd="0" destOrd="0" presId="urn:microsoft.com/office/officeart/2005/8/layout/vList3#1"/>
    <dgm:cxn modelId="{627E4AA9-C7D5-4E1E-ABF0-543D4E82EE08}" srcId="{D4E5C8F7-2524-4EAB-9E8F-E8BBE11CA120}" destId="{C87B9368-D4FB-43E7-9BF1-BE6944B3647A}" srcOrd="3" destOrd="0" parTransId="{463ED16D-C26A-4F41-A01A-EBD42616F941}" sibTransId="{32882B5C-291C-4101-B480-71F045932C85}"/>
    <dgm:cxn modelId="{C13294D1-C0B1-41FB-9FB9-FA410903B689}" srcId="{D4E5C8F7-2524-4EAB-9E8F-E8BBE11CA120}" destId="{D16AC2CA-48DB-4017-A0F9-498BC1EB3F91}" srcOrd="4" destOrd="0" parTransId="{72BE9EAE-E34B-43CD-B247-E158C65D140E}" sibTransId="{6F77D6F6-9096-48C4-834E-E4661ACD6156}"/>
    <dgm:cxn modelId="{A6AEE1E4-FB07-4CF3-B40F-9677F5D6A482}" srcId="{D4E5C8F7-2524-4EAB-9E8F-E8BBE11CA120}" destId="{0CC97980-A6E1-4730-9B43-B2A41CC2E671}" srcOrd="1" destOrd="0" parTransId="{4EC6FCA8-0D75-459A-9814-4851F63C7294}" sibTransId="{47459263-BE4C-4A81-AE77-9349E6C5FFFC}"/>
    <dgm:cxn modelId="{62D211EF-A645-4C5D-A35F-A971C9C9C5E4}" srcId="{D4E5C8F7-2524-4EAB-9E8F-E8BBE11CA120}" destId="{ED9B647E-12D2-49A6-9A9F-5399FF9A28CA}" srcOrd="5" destOrd="0" parTransId="{F19D676E-C830-4243-B8A3-7CBB42E61A43}" sibTransId="{DAD208D5-26A5-406C-A673-FB08A6466B3C}"/>
    <dgm:cxn modelId="{AC3EEB39-5AFD-4BA1-9706-32B381147256}" type="presParOf" srcId="{F10A6134-BF5B-4B0B-B7BE-4CCE5AA9DE34}" destId="{5F40DC1D-9EFA-4491-8474-C679AB34180C}" srcOrd="0" destOrd="0" presId="urn:microsoft.com/office/officeart/2005/8/layout/vList3#1"/>
    <dgm:cxn modelId="{5DCE33DD-C0B8-4163-91FA-FF81FC68915B}" type="presParOf" srcId="{5F40DC1D-9EFA-4491-8474-C679AB34180C}" destId="{359AEB77-0EB9-444F-BCC5-8EB505F7BB6A}" srcOrd="0" destOrd="0" presId="urn:microsoft.com/office/officeart/2005/8/layout/vList3#1"/>
    <dgm:cxn modelId="{7CC398C5-0032-491D-A76C-E37C9AE396D5}" type="presParOf" srcId="{5F40DC1D-9EFA-4491-8474-C679AB34180C}" destId="{5E9FAF5D-2E78-43FF-BBBE-478A46BFA207}" srcOrd="1" destOrd="0" presId="urn:microsoft.com/office/officeart/2005/8/layout/vList3#1"/>
    <dgm:cxn modelId="{873E9840-49AF-4B3C-A539-26E7ED60520B}" type="presParOf" srcId="{F10A6134-BF5B-4B0B-B7BE-4CCE5AA9DE34}" destId="{E5C00EEB-B5C2-4F19-B8B6-3908A69E46AA}" srcOrd="1" destOrd="0" presId="urn:microsoft.com/office/officeart/2005/8/layout/vList3#1"/>
    <dgm:cxn modelId="{72AEEE3E-7DF2-405B-9CD4-A7119040B9D8}" type="presParOf" srcId="{F10A6134-BF5B-4B0B-B7BE-4CCE5AA9DE34}" destId="{BE97D3D2-1BFE-410B-B59D-2B0A71329B42}" srcOrd="2" destOrd="0" presId="urn:microsoft.com/office/officeart/2005/8/layout/vList3#1"/>
    <dgm:cxn modelId="{81723E70-2EFA-46E5-AD73-C3C53315A42E}" type="presParOf" srcId="{BE97D3D2-1BFE-410B-B59D-2B0A71329B42}" destId="{D191AE95-1FF7-4B23-9DF9-A9CD4FE06810}" srcOrd="0" destOrd="0" presId="urn:microsoft.com/office/officeart/2005/8/layout/vList3#1"/>
    <dgm:cxn modelId="{A0A9213D-553D-42DD-8453-4C2501398C8B}" type="presParOf" srcId="{BE97D3D2-1BFE-410B-B59D-2B0A71329B42}" destId="{E317F7AD-66FD-479C-92BB-4F1C1CBFA082}" srcOrd="1" destOrd="0" presId="urn:microsoft.com/office/officeart/2005/8/layout/vList3#1"/>
    <dgm:cxn modelId="{0459152F-4A37-45D3-ACB7-0443C4F54A79}" type="presParOf" srcId="{F10A6134-BF5B-4B0B-B7BE-4CCE5AA9DE34}" destId="{6A06D086-6457-4D4E-98B3-37969F3C1C7B}" srcOrd="3" destOrd="0" presId="urn:microsoft.com/office/officeart/2005/8/layout/vList3#1"/>
    <dgm:cxn modelId="{EDC54E10-367A-4682-999E-48B7A9BC0645}" type="presParOf" srcId="{F10A6134-BF5B-4B0B-B7BE-4CCE5AA9DE34}" destId="{93888845-C561-4C38-BC2D-DACC00682257}" srcOrd="4" destOrd="0" presId="urn:microsoft.com/office/officeart/2005/8/layout/vList3#1"/>
    <dgm:cxn modelId="{3F87CF77-6662-43D4-A0EC-EA4E85293207}" type="presParOf" srcId="{93888845-C561-4C38-BC2D-DACC00682257}" destId="{531B4116-3FBA-4339-85BD-D0150E9C9F33}" srcOrd="0" destOrd="0" presId="urn:microsoft.com/office/officeart/2005/8/layout/vList3#1"/>
    <dgm:cxn modelId="{920A9F7E-0047-4B32-BBE5-42437B8F65E3}" type="presParOf" srcId="{93888845-C561-4C38-BC2D-DACC00682257}" destId="{99609676-2F7E-4867-BB13-D841BE6E5092}" srcOrd="1" destOrd="0" presId="urn:microsoft.com/office/officeart/2005/8/layout/vList3#1"/>
    <dgm:cxn modelId="{2BE53AAE-6213-4F53-AE2B-7893BAB3DD3B}" type="presParOf" srcId="{F10A6134-BF5B-4B0B-B7BE-4CCE5AA9DE34}" destId="{A0C8E8A7-91D9-4E2E-A50F-11CA1270B992}" srcOrd="5" destOrd="0" presId="urn:microsoft.com/office/officeart/2005/8/layout/vList3#1"/>
    <dgm:cxn modelId="{33493D15-27B6-4D4A-9227-1903FADFB31F}" type="presParOf" srcId="{F10A6134-BF5B-4B0B-B7BE-4CCE5AA9DE34}" destId="{2F4683A6-B13C-41B3-B9AC-40E46033F81A}" srcOrd="6" destOrd="0" presId="urn:microsoft.com/office/officeart/2005/8/layout/vList3#1"/>
    <dgm:cxn modelId="{9A1A13BE-05C5-4DB3-B8B0-A0F0C9491435}" type="presParOf" srcId="{2F4683A6-B13C-41B3-B9AC-40E46033F81A}" destId="{86067D6A-C02F-4D93-AB79-41632AC290A5}" srcOrd="0" destOrd="0" presId="urn:microsoft.com/office/officeart/2005/8/layout/vList3#1"/>
    <dgm:cxn modelId="{7966E704-3F64-49C6-AA8D-1CF3E1843771}" type="presParOf" srcId="{2F4683A6-B13C-41B3-B9AC-40E46033F81A}" destId="{736B5E88-76A7-465B-8F07-9626B43DFAD1}" srcOrd="1" destOrd="0" presId="urn:microsoft.com/office/officeart/2005/8/layout/vList3#1"/>
    <dgm:cxn modelId="{1C922C59-5C34-4B4C-83C2-5CD4F8D21776}" type="presParOf" srcId="{F10A6134-BF5B-4B0B-B7BE-4CCE5AA9DE34}" destId="{FE686B76-14E0-444F-A87A-B2B3FAC0E816}" srcOrd="7" destOrd="0" presId="urn:microsoft.com/office/officeart/2005/8/layout/vList3#1"/>
    <dgm:cxn modelId="{88635346-9255-45ED-8725-242F4522AF16}" type="presParOf" srcId="{F10A6134-BF5B-4B0B-B7BE-4CCE5AA9DE34}" destId="{9A08E8E4-D446-4275-A9D3-03E0200A2B31}" srcOrd="8" destOrd="0" presId="urn:microsoft.com/office/officeart/2005/8/layout/vList3#1"/>
    <dgm:cxn modelId="{B4411ABC-450E-4DB6-87B4-83FE17E2F05D}" type="presParOf" srcId="{9A08E8E4-D446-4275-A9D3-03E0200A2B31}" destId="{F52E105B-1ED4-4D4D-922C-CCDEB9DD0A77}" srcOrd="0" destOrd="0" presId="urn:microsoft.com/office/officeart/2005/8/layout/vList3#1"/>
    <dgm:cxn modelId="{F3AB6FAE-DB1A-4598-A7C4-B9AA93D3EB45}" type="presParOf" srcId="{9A08E8E4-D446-4275-A9D3-03E0200A2B31}" destId="{3E04188E-3074-4780-AD4F-10B6DD9023F9}" srcOrd="1" destOrd="0" presId="urn:microsoft.com/office/officeart/2005/8/layout/vList3#1"/>
    <dgm:cxn modelId="{6B32E2E6-8AE0-4768-A9E1-490649652279}" type="presParOf" srcId="{F10A6134-BF5B-4B0B-B7BE-4CCE5AA9DE34}" destId="{3A978EF2-858E-46DB-A4EB-CA13500D3009}" srcOrd="9" destOrd="0" presId="urn:microsoft.com/office/officeart/2005/8/layout/vList3#1"/>
    <dgm:cxn modelId="{84A72571-411F-434E-9B82-4D8613EF3986}" type="presParOf" srcId="{F10A6134-BF5B-4B0B-B7BE-4CCE5AA9DE34}" destId="{1E1BE3C8-A38A-4F9D-9A49-B3248B04423B}" srcOrd="10" destOrd="0" presId="urn:microsoft.com/office/officeart/2005/8/layout/vList3#1"/>
    <dgm:cxn modelId="{E3151DBA-7A70-42B4-A395-5FB6CC4F8152}" type="presParOf" srcId="{1E1BE3C8-A38A-4F9D-9A49-B3248B04423B}" destId="{DD0F6A64-666B-4FF9-B878-C545FCD94ADF}" srcOrd="0" destOrd="0" presId="urn:microsoft.com/office/officeart/2005/8/layout/vList3#1"/>
    <dgm:cxn modelId="{4A7F0731-2719-4490-8F01-DE7A46FC2204}" type="presParOf" srcId="{1E1BE3C8-A38A-4F9D-9A49-B3248B04423B}" destId="{E0D58051-B899-4E38-A992-AC592BB43F5B}"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2A6EBB"/>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2A6EBB"/>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FAF5D-2E78-43FF-BBBE-478A46BFA207}">
      <dsp:nvSpPr>
        <dsp:cNvPr id="0" name=""/>
        <dsp:cNvSpPr/>
      </dsp:nvSpPr>
      <dsp:spPr>
        <a:xfrm rot="10800000">
          <a:off x="1159434" y="4193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Previous Cinema Electronics Overview</a:t>
          </a:r>
        </a:p>
      </dsp:txBody>
      <dsp:txXfrm rot="10800000">
        <a:off x="1297788" y="41935"/>
        <a:ext cx="3915486" cy="553417"/>
      </dsp:txXfrm>
    </dsp:sp>
    <dsp:sp modelId="{359AEB77-0EB9-444F-BCC5-8EB505F7BB6A}">
      <dsp:nvSpPr>
        <dsp:cNvPr id="0" name=""/>
        <dsp:cNvSpPr/>
      </dsp:nvSpPr>
      <dsp:spPr>
        <a:xfrm>
          <a:off x="882725" y="689"/>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17F7AD-66FD-479C-92BB-4F1C1CBFA082}">
      <dsp:nvSpPr>
        <dsp:cNvPr id="0" name=""/>
        <dsp:cNvSpPr/>
      </dsp:nvSpPr>
      <dsp:spPr>
        <a:xfrm rot="10800000">
          <a:off x="1159434" y="760552"/>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System overview</a:t>
          </a:r>
        </a:p>
      </dsp:txBody>
      <dsp:txXfrm rot="10800000">
        <a:off x="1297788" y="760552"/>
        <a:ext cx="3915486" cy="553417"/>
      </dsp:txXfrm>
    </dsp:sp>
    <dsp:sp modelId="{D191AE95-1FF7-4B23-9DF9-A9CD4FE06810}">
      <dsp:nvSpPr>
        <dsp:cNvPr id="0" name=""/>
        <dsp:cNvSpPr/>
      </dsp:nvSpPr>
      <dsp:spPr>
        <a:xfrm>
          <a:off x="882725" y="719305"/>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609676-2F7E-4867-BB13-D841BE6E5092}">
      <dsp:nvSpPr>
        <dsp:cNvPr id="0" name=""/>
        <dsp:cNvSpPr/>
      </dsp:nvSpPr>
      <dsp:spPr>
        <a:xfrm rot="10800000">
          <a:off x="1159434" y="1479168"/>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Cardcage Servicing</a:t>
          </a:r>
        </a:p>
      </dsp:txBody>
      <dsp:txXfrm rot="10800000">
        <a:off x="1297788" y="1479168"/>
        <a:ext cx="3915486" cy="553417"/>
      </dsp:txXfrm>
    </dsp:sp>
    <dsp:sp modelId="{531B4116-3FBA-4339-85BD-D0150E9C9F33}">
      <dsp:nvSpPr>
        <dsp:cNvPr id="0" name=""/>
        <dsp:cNvSpPr/>
      </dsp:nvSpPr>
      <dsp:spPr>
        <a:xfrm>
          <a:off x="882725" y="1437922"/>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36B5E88-76A7-465B-8F07-9626B43DFAD1}">
      <dsp:nvSpPr>
        <dsp:cNvPr id="0" name=""/>
        <dsp:cNvSpPr/>
      </dsp:nvSpPr>
      <dsp:spPr>
        <a:xfrm rot="10800000">
          <a:off x="1159434" y="219778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CineLife+ 2K Communications</a:t>
          </a:r>
        </a:p>
      </dsp:txBody>
      <dsp:txXfrm rot="10800000">
        <a:off x="1297788" y="2197785"/>
        <a:ext cx="3915486" cy="553417"/>
      </dsp:txXfrm>
    </dsp:sp>
    <dsp:sp modelId="{86067D6A-C02F-4D93-AB79-41632AC290A5}">
      <dsp:nvSpPr>
        <dsp:cNvPr id="0" name=""/>
        <dsp:cNvSpPr/>
      </dsp:nvSpPr>
      <dsp:spPr>
        <a:xfrm>
          <a:off x="882725" y="2156539"/>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4188E-3074-4780-AD4F-10B6DD9023F9}">
      <dsp:nvSpPr>
        <dsp:cNvPr id="0" name=""/>
        <dsp:cNvSpPr/>
      </dsp:nvSpPr>
      <dsp:spPr>
        <a:xfrm rot="10800000">
          <a:off x="1159434" y="2875155"/>
          <a:ext cx="4053840" cy="553417"/>
        </a:xfrm>
        <a:prstGeom prst="homePlate">
          <a:avLst/>
        </a:prstGeom>
        <a:solidFill>
          <a:srgbClr val="97233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IMB and Marriage Connectivity</a:t>
          </a:r>
        </a:p>
      </dsp:txBody>
      <dsp:txXfrm rot="10800000">
        <a:off x="1297788" y="2875155"/>
        <a:ext cx="3915486" cy="553417"/>
      </dsp:txXfrm>
    </dsp:sp>
    <dsp:sp modelId="{F52E105B-1ED4-4D4D-922C-CCDEB9DD0A77}">
      <dsp:nvSpPr>
        <dsp:cNvPr id="0" name=""/>
        <dsp:cNvSpPr/>
      </dsp:nvSpPr>
      <dsp:spPr>
        <a:xfrm>
          <a:off x="882725" y="2875155"/>
          <a:ext cx="553417" cy="553417"/>
        </a:xfrm>
        <a:prstGeom prst="ellipse">
          <a:avLst/>
        </a:prstGeom>
        <a:blipFill rotWithShape="0">
          <a:blip xmlns:r="http://schemas.openxmlformats.org/officeDocument/2006/relationships" r:embed="rId1"/>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58051-B899-4E38-A992-AC592BB43F5B}">
      <dsp:nvSpPr>
        <dsp:cNvPr id="0" name=""/>
        <dsp:cNvSpPr/>
      </dsp:nvSpPr>
      <dsp:spPr>
        <a:xfrm rot="10800000">
          <a:off x="1159434" y="3593772"/>
          <a:ext cx="4053840" cy="553417"/>
        </a:xfrm>
        <a:prstGeom prst="homePlate">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04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itchFamily="34" charset="0"/>
              <a:cs typeface="Calibri" pitchFamily="34" charset="0"/>
            </a:rPr>
            <a:t>More</a:t>
          </a:r>
        </a:p>
      </dsp:txBody>
      <dsp:txXfrm rot="10800000">
        <a:off x="1297788" y="3593772"/>
        <a:ext cx="3915486" cy="553417"/>
      </dsp:txXfrm>
    </dsp:sp>
    <dsp:sp modelId="{DD0F6A64-666B-4FF9-B878-C545FCD94ADF}">
      <dsp:nvSpPr>
        <dsp:cNvPr id="0" name=""/>
        <dsp:cNvSpPr/>
      </dsp:nvSpPr>
      <dsp:spPr>
        <a:xfrm>
          <a:off x="882725" y="3593772"/>
          <a:ext cx="553417" cy="55341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6888"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defTabSz="933450">
              <a:defRPr sz="1200">
                <a:ea typeface="+mn-ea"/>
              </a:defRPr>
            </a:lvl1pPr>
          </a:lstStyle>
          <a:p>
            <a:pPr>
              <a:defRPr/>
            </a:pPr>
            <a:endParaRPr lang="en-US" dirty="0"/>
          </a:p>
        </p:txBody>
      </p:sp>
      <p:sp>
        <p:nvSpPr>
          <p:cNvPr id="32771" name="Rectangle 3"/>
          <p:cNvSpPr>
            <a:spLocks noGrp="1" noChangeArrowheads="1"/>
          </p:cNvSpPr>
          <p:nvPr>
            <p:ph type="dt" sz="quarter" idx="1"/>
          </p:nvPr>
        </p:nvSpPr>
        <p:spPr bwMode="auto">
          <a:xfrm>
            <a:off x="3973513" y="0"/>
            <a:ext cx="3036887"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algn="r" defTabSz="933450">
              <a:defRPr sz="1200">
                <a:ea typeface="+mn-ea"/>
              </a:defRPr>
            </a:lvl1pPr>
          </a:lstStyle>
          <a:p>
            <a:pPr>
              <a:defRPr/>
            </a:pPr>
            <a:endParaRPr lang="en-US" dirty="0"/>
          </a:p>
        </p:txBody>
      </p:sp>
      <p:sp>
        <p:nvSpPr>
          <p:cNvPr id="32772" name="Rectangle 4"/>
          <p:cNvSpPr>
            <a:spLocks noGrp="1" noChangeArrowheads="1"/>
          </p:cNvSpPr>
          <p:nvPr>
            <p:ph type="ftr" sz="quarter" idx="2"/>
          </p:nvPr>
        </p:nvSpPr>
        <p:spPr bwMode="auto">
          <a:xfrm>
            <a:off x="0" y="8775700"/>
            <a:ext cx="3036888"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defTabSz="933450">
              <a:defRPr sz="1200">
                <a:ea typeface="+mn-ea"/>
              </a:defRPr>
            </a:lvl1pPr>
          </a:lstStyle>
          <a:p>
            <a:pPr>
              <a:defRPr/>
            </a:pPr>
            <a:endParaRPr lang="en-US" dirty="0"/>
          </a:p>
        </p:txBody>
      </p:sp>
      <p:sp>
        <p:nvSpPr>
          <p:cNvPr id="32773" name="Rectangle 5"/>
          <p:cNvSpPr>
            <a:spLocks noGrp="1" noChangeArrowheads="1"/>
          </p:cNvSpPr>
          <p:nvPr>
            <p:ph type="sldNum" sz="quarter" idx="3"/>
          </p:nvPr>
        </p:nvSpPr>
        <p:spPr bwMode="auto">
          <a:xfrm>
            <a:off x="3973513" y="8775700"/>
            <a:ext cx="3036887"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algn="r" defTabSz="933450">
              <a:defRPr sz="1200">
                <a:ea typeface="+mn-ea"/>
              </a:defRPr>
            </a:lvl1pPr>
          </a:lstStyle>
          <a:p>
            <a:pPr>
              <a:defRPr/>
            </a:pPr>
            <a:fld id="{B5C4A3DE-E9A5-44CA-A60E-FE2F881CDE01}" type="slidenum">
              <a:rPr lang="en-US"/>
              <a:pPr>
                <a:defRPr/>
              </a:pPr>
              <a:t>‹#›</a:t>
            </a:fld>
            <a:endParaRPr lang="en-US" dirty="0"/>
          </a:p>
        </p:txBody>
      </p:sp>
    </p:spTree>
    <p:extLst>
      <p:ext uri="{BB962C8B-B14F-4D97-AF65-F5344CB8AC3E}">
        <p14:creationId xmlns:p14="http://schemas.microsoft.com/office/powerpoint/2010/main" val="3057614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36888"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defTabSz="933450">
              <a:defRPr sz="1200">
                <a:ea typeface="+mn-ea"/>
              </a:defRPr>
            </a:lvl1pPr>
          </a:lstStyle>
          <a:p>
            <a:pPr>
              <a:defRPr/>
            </a:pPr>
            <a:endParaRPr lang="en-US" dirty="0"/>
          </a:p>
        </p:txBody>
      </p:sp>
      <p:sp>
        <p:nvSpPr>
          <p:cNvPr id="9219" name="Rectangle 3"/>
          <p:cNvSpPr>
            <a:spLocks noGrp="1" noChangeArrowheads="1"/>
          </p:cNvSpPr>
          <p:nvPr>
            <p:ph type="dt" idx="1"/>
          </p:nvPr>
        </p:nvSpPr>
        <p:spPr bwMode="auto">
          <a:xfrm>
            <a:off x="3973513" y="0"/>
            <a:ext cx="3036887"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algn="r" defTabSz="933450">
              <a:defRPr sz="1200">
                <a:ea typeface="+mn-ea"/>
              </a:defRPr>
            </a:lvl1pPr>
          </a:lstStyle>
          <a:p>
            <a:pPr>
              <a:defRPr/>
            </a:pPr>
            <a:endParaRPr lang="en-US" dirty="0"/>
          </a:p>
        </p:txBody>
      </p:sp>
      <p:sp>
        <p:nvSpPr>
          <p:cNvPr id="49156" name="Rectangle 4"/>
          <p:cNvSpPr>
            <a:spLocks noGrp="1" noRot="1" noChangeAspect="1" noChangeArrowheads="1" noTextEdit="1"/>
          </p:cNvSpPr>
          <p:nvPr>
            <p:ph type="sldImg" idx="2"/>
          </p:nvPr>
        </p:nvSpPr>
        <p:spPr bwMode="auto">
          <a:xfrm>
            <a:off x="427038" y="693738"/>
            <a:ext cx="6153150" cy="3462337"/>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35038" y="4386263"/>
            <a:ext cx="5140325" cy="41560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775700"/>
            <a:ext cx="3036888"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defTabSz="933450">
              <a:defRPr sz="1200">
                <a:ea typeface="+mn-ea"/>
              </a:defRPr>
            </a:lvl1pPr>
          </a:lstStyle>
          <a:p>
            <a:pPr>
              <a:defRPr/>
            </a:pPr>
            <a:endParaRPr lang="en-US" dirty="0"/>
          </a:p>
        </p:txBody>
      </p:sp>
      <p:sp>
        <p:nvSpPr>
          <p:cNvPr id="9223" name="Rectangle 7"/>
          <p:cNvSpPr>
            <a:spLocks noGrp="1" noChangeArrowheads="1"/>
          </p:cNvSpPr>
          <p:nvPr>
            <p:ph type="sldNum" sz="quarter" idx="5"/>
          </p:nvPr>
        </p:nvSpPr>
        <p:spPr bwMode="auto">
          <a:xfrm>
            <a:off x="3973513" y="8775700"/>
            <a:ext cx="3036887"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algn="r" defTabSz="933450">
              <a:defRPr sz="1200">
                <a:ea typeface="+mn-ea"/>
              </a:defRPr>
            </a:lvl1pPr>
          </a:lstStyle>
          <a:p>
            <a:pPr>
              <a:defRPr/>
            </a:pPr>
            <a:fld id="{62E587F9-032A-49BA-B6AB-257134E97885}" type="slidenum">
              <a:rPr lang="en-US"/>
              <a:pPr>
                <a:defRPr/>
              </a:pPr>
              <a:t>‹#›</a:t>
            </a:fld>
            <a:endParaRPr lang="en-US" dirty="0"/>
          </a:p>
        </p:txBody>
      </p:sp>
    </p:spTree>
    <p:extLst>
      <p:ext uri="{BB962C8B-B14F-4D97-AF65-F5344CB8AC3E}">
        <p14:creationId xmlns:p14="http://schemas.microsoft.com/office/powerpoint/2010/main" val="38784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4425" cy="3484563"/>
          </a:xfrm>
        </p:spPr>
      </p:sp>
      <p:sp>
        <p:nvSpPr>
          <p:cNvPr id="3" name="Notes Placeholder 2"/>
          <p:cNvSpPr>
            <a:spLocks noGrp="1"/>
          </p:cNvSpPr>
          <p:nvPr>
            <p:ph type="body" idx="1"/>
          </p:nvPr>
        </p:nvSpPr>
        <p:spPr/>
        <p:txBody>
          <a:bodyPr>
            <a:normAutofit/>
          </a:bodyPr>
          <a:lstStyle/>
          <a:p>
            <a:r>
              <a:rPr lang="en-CA" dirty="0"/>
              <a:t>NOTE to instructors:</a:t>
            </a:r>
            <a:r>
              <a:rPr lang="en-CA" baseline="0" dirty="0"/>
              <a:t> Ensure you are in PRESENTATION MODE. Otherwise the built-in links </a:t>
            </a:r>
            <a:r>
              <a:rPr lang="en-CA" baseline="0"/>
              <a:t>will not </a:t>
            </a:r>
            <a:r>
              <a:rPr lang="en-CA" baseline="0" dirty="0"/>
              <a:t>function.</a:t>
            </a:r>
            <a:endParaRPr lang="en-CA"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1</a:t>
            </a:fld>
            <a:endParaRPr lang="en-US" dirty="0"/>
          </a:p>
        </p:txBody>
      </p:sp>
    </p:spTree>
    <p:extLst>
      <p:ext uri="{BB962C8B-B14F-4D97-AF65-F5344CB8AC3E}">
        <p14:creationId xmlns:p14="http://schemas.microsoft.com/office/powerpoint/2010/main" val="231062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Times"/>
                <a:cs typeface="Times"/>
              </a:rPr>
              <a:t>Note: CAVE-2K (Control and Video Electronics board) is often also referred to as the </a:t>
            </a:r>
            <a:r>
              <a:rPr lang="en-US" b="1" i="1" u="sng" dirty="0">
                <a:latin typeface="Times"/>
                <a:cs typeface="Times"/>
              </a:rPr>
              <a:t>C</a:t>
            </a:r>
            <a:r>
              <a:rPr lang="en-US" i="1" dirty="0">
                <a:latin typeface="Times"/>
                <a:cs typeface="Times"/>
              </a:rPr>
              <a:t>ommon </a:t>
            </a:r>
            <a:r>
              <a:rPr lang="en-US" b="1" i="1" u="sng" dirty="0">
                <a:latin typeface="Times"/>
                <a:cs typeface="Times"/>
              </a:rPr>
              <a:t>A</a:t>
            </a:r>
            <a:r>
              <a:rPr lang="en-US" i="1" dirty="0">
                <a:latin typeface="Times"/>
                <a:cs typeface="Times"/>
              </a:rPr>
              <a:t>udio </a:t>
            </a:r>
            <a:r>
              <a:rPr lang="en-US" b="1" i="1" u="sng" dirty="0">
                <a:latin typeface="Times"/>
                <a:cs typeface="Times"/>
              </a:rPr>
              <a:t>V</a:t>
            </a:r>
            <a:r>
              <a:rPr lang="en-US" i="1" dirty="0">
                <a:latin typeface="Times"/>
                <a:cs typeface="Times"/>
              </a:rPr>
              <a:t>ideo </a:t>
            </a:r>
            <a:r>
              <a:rPr lang="en-US" b="1" i="1" u="sng" dirty="0">
                <a:latin typeface="Times"/>
                <a:cs typeface="Times"/>
              </a:rPr>
              <a:t>E</a:t>
            </a:r>
            <a:r>
              <a:rPr lang="en-US" i="1" dirty="0">
                <a:latin typeface="Times"/>
                <a:cs typeface="Times"/>
              </a:rPr>
              <a:t>lectronics Board</a:t>
            </a:r>
            <a:endParaRPr lang="en-US" i="1" baseline="0" dirty="0"/>
          </a:p>
        </p:txBody>
      </p:sp>
      <p:sp>
        <p:nvSpPr>
          <p:cNvPr id="4" name="Slide Number Placeholder 3"/>
          <p:cNvSpPr>
            <a:spLocks noGrp="1"/>
          </p:cNvSpPr>
          <p:nvPr>
            <p:ph type="sldNum" sz="quarter" idx="10"/>
          </p:nvPr>
        </p:nvSpPr>
        <p:spPr/>
        <p:txBody>
          <a:bodyPr/>
          <a:lstStyle/>
          <a:p>
            <a:pPr>
              <a:defRPr/>
            </a:pPr>
            <a:fld id="{4C9DB81B-1F4C-4ECD-89CA-EB6006928DDE}" type="slidenum">
              <a:rPr lang="en-US" smtClean="0"/>
              <a:pPr>
                <a:defRPr/>
              </a:pPr>
              <a:t>11</a:t>
            </a:fld>
            <a:endParaRPr lang="en-US"/>
          </a:p>
        </p:txBody>
      </p:sp>
    </p:spTree>
    <p:extLst>
      <p:ext uri="{BB962C8B-B14F-4D97-AF65-F5344CB8AC3E}">
        <p14:creationId xmlns:p14="http://schemas.microsoft.com/office/powerpoint/2010/main" val="416502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4C9DB81B-1F4C-4ECD-89CA-EB6006928DDE}" type="slidenum">
              <a:rPr lang="en-US" smtClean="0"/>
              <a:pPr>
                <a:defRPr/>
              </a:pPr>
              <a:t>12</a:t>
            </a:fld>
            <a:endParaRPr lang="en-US"/>
          </a:p>
        </p:txBody>
      </p:sp>
    </p:spTree>
    <p:extLst>
      <p:ext uri="{BB962C8B-B14F-4D97-AF65-F5344CB8AC3E}">
        <p14:creationId xmlns:p14="http://schemas.microsoft.com/office/powerpoint/2010/main" val="407015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system can support single projector 3D at 60 FPS/eye @ 2K resolution when the media block supports it.</a:t>
            </a:r>
          </a:p>
        </p:txBody>
      </p:sp>
      <p:sp>
        <p:nvSpPr>
          <p:cNvPr id="4" name="Slide Number Placeholder 3"/>
          <p:cNvSpPr>
            <a:spLocks noGrp="1"/>
          </p:cNvSpPr>
          <p:nvPr>
            <p:ph type="sldNum" sz="quarter" idx="10"/>
          </p:nvPr>
        </p:nvSpPr>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4C9DB81B-1F4C-4ECD-89CA-EB6006928DDE}"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450626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0" dirty="0">
                <a:solidFill>
                  <a:schemeClr val="bg1"/>
                </a:solidFill>
              </a:rPr>
              <a:t>NOTE: Availability TBD</a:t>
            </a:r>
            <a:endParaRPr lang="en-US" dirty="0"/>
          </a:p>
        </p:txBody>
      </p:sp>
      <p:sp>
        <p:nvSpPr>
          <p:cNvPr id="4" name="Slide Number Placeholder 3"/>
          <p:cNvSpPr>
            <a:spLocks noGrp="1"/>
          </p:cNvSpPr>
          <p:nvPr>
            <p:ph type="sldNum" sz="quarter" idx="10"/>
          </p:nvPr>
        </p:nvSpPr>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4C9DB81B-1F4C-4ECD-89CA-EB6006928DDE}"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33398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4C9DB81B-1F4C-4ECD-89CA-EB6006928DDE}"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00474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16</a:t>
            </a:fld>
            <a:endParaRPr lang="en-US" dirty="0"/>
          </a:p>
        </p:txBody>
      </p:sp>
    </p:spTree>
    <p:extLst>
      <p:ext uri="{BB962C8B-B14F-4D97-AF65-F5344CB8AC3E}">
        <p14:creationId xmlns:p14="http://schemas.microsoft.com/office/powerpoint/2010/main" val="469892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4C9DB81B-1F4C-4ECD-89CA-EB6006928DDE}" type="slidenum">
              <a:rPr lang="en-US" smtClean="0"/>
              <a:pPr>
                <a:defRPr/>
              </a:pPr>
              <a:t>17</a:t>
            </a:fld>
            <a:endParaRPr lang="en-US"/>
          </a:p>
        </p:txBody>
      </p:sp>
    </p:spTree>
    <p:extLst>
      <p:ext uri="{BB962C8B-B14F-4D97-AF65-F5344CB8AC3E}">
        <p14:creationId xmlns:p14="http://schemas.microsoft.com/office/powerpoint/2010/main" val="42057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kern="1200" dirty="0">
                <a:solidFill>
                  <a:schemeClr val="tx1"/>
                </a:solidFill>
                <a:effectLst/>
                <a:latin typeface="Times" pitchFamily="18" charset="0"/>
                <a:ea typeface="+mn-ea"/>
                <a:cs typeface="+mn-cs"/>
              </a:rPr>
              <a:t>The CAVE-2K</a:t>
            </a:r>
            <a:r>
              <a:rPr lang="en-US" sz="1200" b="0" kern="1200" baseline="0" dirty="0">
                <a:solidFill>
                  <a:schemeClr val="tx1"/>
                </a:solidFill>
                <a:effectLst/>
                <a:latin typeface="Times" pitchFamily="18" charset="0"/>
                <a:ea typeface="+mn-ea"/>
                <a:cs typeface="+mn-cs"/>
              </a:rPr>
              <a:t> board provides the following functions</a:t>
            </a:r>
          </a:p>
          <a:p>
            <a:pPr marL="0" lvl="0" indent="0">
              <a:buFont typeface="Arial" panose="020B0604020202020204" pitchFamily="34" charset="0"/>
              <a:buNone/>
            </a:pPr>
            <a:endParaRPr lang="en-US" sz="1200" b="0" kern="1200" dirty="0">
              <a:solidFill>
                <a:schemeClr val="tx1"/>
              </a:solidFill>
              <a:effectLst/>
              <a:latin typeface="Times" pitchFamily="18" charset="0"/>
              <a:ea typeface="+mn-ea"/>
              <a:cs typeface="+mn-cs"/>
            </a:endParaRP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Provides the user interface for the projector.</a:t>
            </a: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Configure video processing FPGAs on other boards in the system.</a:t>
            </a: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Control the </a:t>
            </a:r>
            <a:r>
              <a:rPr lang="en-US" sz="1200" b="1" i="1" u="sng" kern="1200" dirty="0">
                <a:solidFill>
                  <a:schemeClr val="tx1"/>
                </a:solidFill>
                <a:effectLst/>
                <a:latin typeface="Times" pitchFamily="18" charset="0"/>
                <a:ea typeface="+mn-ea"/>
                <a:cs typeface="+mn-cs"/>
              </a:rPr>
              <a:t>H</a:t>
            </a:r>
            <a:r>
              <a:rPr lang="en-US" sz="1200" b="0" kern="1200" dirty="0">
                <a:solidFill>
                  <a:schemeClr val="tx1"/>
                </a:solidFill>
                <a:effectLst/>
                <a:latin typeface="Times" pitchFamily="18" charset="0"/>
                <a:ea typeface="+mn-ea"/>
                <a:cs typeface="+mn-cs"/>
              </a:rPr>
              <a:t>ouse</a:t>
            </a:r>
            <a:r>
              <a:rPr lang="en-US" sz="1200" b="0" kern="1200" baseline="0" dirty="0">
                <a:solidFill>
                  <a:schemeClr val="tx1"/>
                </a:solidFill>
                <a:effectLst/>
                <a:latin typeface="Times" pitchFamily="18" charset="0"/>
                <a:ea typeface="+mn-ea"/>
                <a:cs typeface="+mn-cs"/>
              </a:rPr>
              <a:t> </a:t>
            </a:r>
            <a:r>
              <a:rPr lang="en-US" sz="1200" b="1" i="1" u="sng" kern="1200" baseline="0" dirty="0">
                <a:solidFill>
                  <a:schemeClr val="tx1"/>
                </a:solidFill>
                <a:effectLst/>
                <a:latin typeface="Times" pitchFamily="18" charset="0"/>
                <a:ea typeface="+mn-ea"/>
                <a:cs typeface="+mn-cs"/>
              </a:rPr>
              <a:t>K</a:t>
            </a:r>
            <a:r>
              <a:rPr lang="en-US" sz="1200" b="0" kern="1200" baseline="0" dirty="0">
                <a:solidFill>
                  <a:schemeClr val="tx1"/>
                </a:solidFill>
                <a:effectLst/>
                <a:latin typeface="Times" pitchFamily="18" charset="0"/>
                <a:ea typeface="+mn-ea"/>
                <a:cs typeface="+mn-cs"/>
              </a:rPr>
              <a:t>eeping </a:t>
            </a:r>
            <a:r>
              <a:rPr lang="en-US" sz="1200" b="1" i="1" u="sng" kern="1200" baseline="0" dirty="0">
                <a:solidFill>
                  <a:schemeClr val="tx1"/>
                </a:solidFill>
                <a:effectLst/>
                <a:latin typeface="Times" pitchFamily="18" charset="0"/>
                <a:ea typeface="+mn-ea"/>
                <a:cs typeface="+mn-cs"/>
              </a:rPr>
              <a:t>B</a:t>
            </a:r>
            <a:r>
              <a:rPr lang="en-US" sz="1200" b="0" kern="1200" baseline="0" dirty="0">
                <a:solidFill>
                  <a:schemeClr val="tx1"/>
                </a:solidFill>
                <a:effectLst/>
                <a:latin typeface="Times" pitchFamily="18" charset="0"/>
                <a:ea typeface="+mn-ea"/>
                <a:cs typeface="+mn-cs"/>
              </a:rPr>
              <a:t>oard-Type </a:t>
            </a:r>
            <a:r>
              <a:rPr lang="en-US" sz="1200" b="1" i="1" u="sng" kern="1200" baseline="0" dirty="0">
                <a:solidFill>
                  <a:schemeClr val="tx1"/>
                </a:solidFill>
                <a:effectLst/>
                <a:latin typeface="Times" pitchFamily="18" charset="0"/>
                <a:ea typeface="+mn-ea"/>
                <a:cs typeface="+mn-cs"/>
              </a:rPr>
              <a:t>G (HKBG). </a:t>
            </a:r>
            <a:endParaRPr lang="en-US" sz="1200" b="1" i="1" u="sng" kern="1200" dirty="0">
              <a:solidFill>
                <a:schemeClr val="tx1"/>
              </a:solidFill>
              <a:effectLst/>
              <a:latin typeface="Times" pitchFamily="18" charset="0"/>
              <a:ea typeface="+mn-ea"/>
              <a:cs typeface="+mn-cs"/>
            </a:endParaRP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Run projector firmware/software upgrades.</a:t>
            </a: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Provide a frame buffer appropriate for 2K @ 120 fps.</a:t>
            </a: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Perform scaling of the active video source.</a:t>
            </a:r>
          </a:p>
          <a:p>
            <a:pPr marL="171450" lvl="0" indent="-171450">
              <a:buFont typeface="Arial" panose="020B0604020202020204" pitchFamily="34" charset="0"/>
              <a:buChar char="•"/>
            </a:pPr>
            <a:r>
              <a:rPr lang="en-US" sz="1200" b="0" kern="1200" dirty="0">
                <a:solidFill>
                  <a:schemeClr val="tx1"/>
                </a:solidFill>
                <a:effectLst/>
                <a:latin typeface="Times" pitchFamily="18" charset="0"/>
                <a:ea typeface="+mn-ea"/>
                <a:cs typeface="+mn-cs"/>
              </a:rPr>
              <a:t>Store and protect a projector certificate. (Secure silicon circuit</a:t>
            </a:r>
            <a:r>
              <a:rPr lang="en-US" sz="1200" b="0" kern="1200" baseline="0" dirty="0">
                <a:solidFill>
                  <a:schemeClr val="tx1"/>
                </a:solidFill>
                <a:effectLst/>
                <a:latin typeface="Times" pitchFamily="18" charset="0"/>
                <a:ea typeface="+mn-ea"/>
                <a:cs typeface="+mn-cs"/>
              </a:rPr>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Times" pitchFamily="18" charset="0"/>
                <a:ea typeface="+mn-ea"/>
                <a:cs typeface="+mn-cs"/>
              </a:rPr>
              <a:t>Controls</a:t>
            </a:r>
            <a:r>
              <a:rPr lang="en-US" sz="1200" kern="1200" baseline="0" dirty="0">
                <a:solidFill>
                  <a:schemeClr val="tx1"/>
                </a:solidFill>
                <a:effectLst/>
                <a:latin typeface="Times" pitchFamily="18" charset="0"/>
                <a:ea typeface="+mn-ea"/>
                <a:cs typeface="+mn-cs"/>
              </a:rPr>
              <a:t> the </a:t>
            </a:r>
            <a:r>
              <a:rPr lang="en-US" sz="1200" b="1" i="1" u="sng" kern="1200" baseline="0" dirty="0">
                <a:solidFill>
                  <a:schemeClr val="tx1"/>
                </a:solidFill>
                <a:effectLst/>
                <a:latin typeface="Times" pitchFamily="18" charset="0"/>
                <a:ea typeface="+mn-ea"/>
                <a:cs typeface="+mn-cs"/>
              </a:rPr>
              <a:t>S</a:t>
            </a:r>
            <a:r>
              <a:rPr lang="en-US" sz="1200" kern="1200" baseline="0" dirty="0">
                <a:solidFill>
                  <a:schemeClr val="tx1"/>
                </a:solidFill>
                <a:effectLst/>
                <a:latin typeface="Times" pitchFamily="18" charset="0"/>
                <a:ea typeface="+mn-ea"/>
                <a:cs typeface="+mn-cs"/>
              </a:rPr>
              <a:t>tatus </a:t>
            </a:r>
            <a:r>
              <a:rPr lang="en-US" sz="1200" b="1" i="1" u="sng" kern="1200" baseline="0" dirty="0">
                <a:solidFill>
                  <a:schemeClr val="tx1"/>
                </a:solidFill>
                <a:effectLst/>
                <a:latin typeface="Times" pitchFamily="18" charset="0"/>
                <a:ea typeface="+mn-ea"/>
                <a:cs typeface="+mn-cs"/>
              </a:rPr>
              <a:t>L</a:t>
            </a:r>
            <a:r>
              <a:rPr lang="en-US" sz="1200" kern="1200" baseline="0" dirty="0">
                <a:solidFill>
                  <a:schemeClr val="tx1"/>
                </a:solidFill>
                <a:effectLst/>
                <a:latin typeface="Times" pitchFamily="18" charset="0"/>
                <a:ea typeface="+mn-ea"/>
                <a:cs typeface="+mn-cs"/>
              </a:rPr>
              <a:t>ight </a:t>
            </a:r>
            <a:r>
              <a:rPr lang="en-US" sz="1200" b="1" i="1" u="sng" kern="1200" baseline="0" dirty="0">
                <a:solidFill>
                  <a:schemeClr val="tx1"/>
                </a:solidFill>
                <a:effectLst/>
                <a:latin typeface="Times" pitchFamily="18" charset="0"/>
                <a:ea typeface="+mn-ea"/>
                <a:cs typeface="+mn-cs"/>
              </a:rPr>
              <a:t>B</a:t>
            </a:r>
            <a:r>
              <a:rPr lang="en-US" sz="1200" kern="1200" baseline="0" dirty="0">
                <a:solidFill>
                  <a:schemeClr val="tx1"/>
                </a:solidFill>
                <a:effectLst/>
                <a:latin typeface="Times" pitchFamily="18" charset="0"/>
                <a:ea typeface="+mn-ea"/>
                <a:cs typeface="+mn-cs"/>
              </a:rPr>
              <a:t>oard (</a:t>
            </a:r>
            <a:r>
              <a:rPr lang="en-US" sz="1200" b="1" i="1" u="sng" kern="1200" baseline="0" dirty="0">
                <a:solidFill>
                  <a:schemeClr val="tx1"/>
                </a:solidFill>
                <a:effectLst/>
                <a:latin typeface="Times" pitchFamily="18" charset="0"/>
                <a:ea typeface="+mn-ea"/>
                <a:cs typeface="+mn-cs"/>
              </a:rPr>
              <a:t>SLB</a:t>
            </a:r>
            <a:r>
              <a:rPr lang="en-US" sz="1200" kern="1200" baseline="0" dirty="0">
                <a:solidFill>
                  <a:schemeClr val="tx1"/>
                </a:solidFill>
                <a:effectLst/>
                <a:latin typeface="Times" pitchFamily="18" charset="0"/>
                <a:ea typeface="+mn-ea"/>
                <a:cs typeface="+mn-cs"/>
              </a:rPr>
              <a:t>) </a:t>
            </a:r>
          </a:p>
          <a:p>
            <a:pPr marL="171450" lvl="0" indent="-171450">
              <a:buFont typeface="Arial" panose="020B0604020202020204" pitchFamily="34" charset="0"/>
              <a:buChar char="•"/>
            </a:pPr>
            <a:endParaRPr lang="en-US" sz="1200" b="0" kern="1200" baseline="0" dirty="0">
              <a:solidFill>
                <a:schemeClr val="tx1"/>
              </a:solidFill>
              <a:effectLst/>
              <a:latin typeface="Times" pitchFamily="18" charset="0"/>
              <a:ea typeface="+mn-ea"/>
              <a:cs typeface="+mn-cs"/>
            </a:endParaRPr>
          </a:p>
          <a:p>
            <a:endParaRPr lang="en-US" baseline="0" dirty="0"/>
          </a:p>
          <a:p>
            <a:pPr marL="171450" lvl="0" indent="-171450">
              <a:buFont typeface="Arial" panose="020B0604020202020204" pitchFamily="34" charset="0"/>
              <a:buChar char="•"/>
            </a:pPr>
            <a:endParaRPr lang="en-US" sz="1200" b="0" kern="1200" dirty="0">
              <a:solidFill>
                <a:schemeClr val="tx1"/>
              </a:solidFill>
              <a:effectLst/>
              <a:latin typeface="Times" pitchFamily="18" charset="0"/>
              <a:ea typeface="+mn-ea"/>
              <a:cs typeface="+mn-cs"/>
            </a:endParaRP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23</a:t>
            </a:fld>
            <a:endParaRPr lang="en-US" dirty="0"/>
          </a:p>
        </p:txBody>
      </p:sp>
    </p:spTree>
    <p:extLst>
      <p:ext uri="{BB962C8B-B14F-4D97-AF65-F5344CB8AC3E}">
        <p14:creationId xmlns:p14="http://schemas.microsoft.com/office/powerpoint/2010/main" val="2066516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4C9DB81B-1F4C-4ECD-89CA-EB6006928DDE}" type="slidenum">
              <a:rPr lang="en-US" smtClean="0"/>
              <a:pPr>
                <a:defRPr/>
              </a:pPr>
              <a:t>24</a:t>
            </a:fld>
            <a:endParaRPr lang="en-US"/>
          </a:p>
        </p:txBody>
      </p:sp>
    </p:spTree>
    <p:extLst>
      <p:ext uri="{BB962C8B-B14F-4D97-AF65-F5344CB8AC3E}">
        <p14:creationId xmlns:p14="http://schemas.microsoft.com/office/powerpoint/2010/main" val="135451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25</a:t>
            </a:fld>
            <a:endParaRPr lang="en-US" dirty="0"/>
          </a:p>
        </p:txBody>
      </p:sp>
    </p:spTree>
    <p:extLst>
      <p:ext uri="{BB962C8B-B14F-4D97-AF65-F5344CB8AC3E}">
        <p14:creationId xmlns:p14="http://schemas.microsoft.com/office/powerpoint/2010/main" val="282072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2</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63160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26</a:t>
            </a:fld>
            <a:endParaRPr lang="en-US" dirty="0"/>
          </a:p>
        </p:txBody>
      </p:sp>
    </p:spTree>
    <p:extLst>
      <p:ext uri="{BB962C8B-B14F-4D97-AF65-F5344CB8AC3E}">
        <p14:creationId xmlns:p14="http://schemas.microsoft.com/office/powerpoint/2010/main" val="1338508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27</a:t>
            </a:fld>
            <a:endParaRPr lang="en-US" dirty="0"/>
          </a:p>
        </p:txBody>
      </p:sp>
    </p:spTree>
    <p:extLst>
      <p:ext uri="{BB962C8B-B14F-4D97-AF65-F5344CB8AC3E}">
        <p14:creationId xmlns:p14="http://schemas.microsoft.com/office/powerpoint/2010/main" val="324482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send serial APIs to the projector on port 5000.</a:t>
            </a:r>
          </a:p>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28</a:t>
            </a:fld>
            <a:endParaRPr lang="en-US" dirty="0"/>
          </a:p>
        </p:txBody>
      </p:sp>
    </p:spTree>
    <p:extLst>
      <p:ext uri="{BB962C8B-B14F-4D97-AF65-F5344CB8AC3E}">
        <p14:creationId xmlns:p14="http://schemas.microsoft.com/office/powerpoint/2010/main" val="3024304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FTP files to/from the projector</a:t>
            </a:r>
            <a:r>
              <a:rPr lang="en-US" baseline="0" dirty="0"/>
              <a:t> using port 21.</a:t>
            </a:r>
          </a:p>
          <a:p>
            <a:endParaRPr lang="en-US" baseline="0" dirty="0"/>
          </a:p>
          <a:p>
            <a:pPr marL="171450" indent="-171450">
              <a:buFont typeface="Arial" panose="020B0604020202020204" pitchFamily="34" charset="0"/>
              <a:buChar char="•"/>
            </a:pPr>
            <a:r>
              <a:rPr lang="en-US" baseline="0" dirty="0"/>
              <a:t>Username: </a:t>
            </a:r>
            <a:r>
              <a:rPr lang="en-US" baseline="0" dirty="0" err="1"/>
              <a:t>ftpuser</a:t>
            </a:r>
            <a:endParaRPr lang="en-US" baseline="0" dirty="0"/>
          </a:p>
          <a:p>
            <a:pPr marL="171450" indent="-171450">
              <a:buFont typeface="Arial" panose="020B0604020202020204" pitchFamily="34" charset="0"/>
              <a:buChar char="•"/>
            </a:pPr>
            <a:r>
              <a:rPr lang="en-US" baseline="0" dirty="0"/>
              <a:t>Password: </a:t>
            </a:r>
            <a:r>
              <a:rPr lang="en-US" baseline="0" dirty="0" err="1"/>
              <a:t>ftptms</a:t>
            </a:r>
            <a:endParaRPr lang="en-US" baseline="0" dirty="0"/>
          </a:p>
          <a:p>
            <a:endParaRPr lang="en-US" baseline="0" dirty="0"/>
          </a:p>
          <a:p>
            <a:r>
              <a:rPr lang="en-US" baseline="0" dirty="0"/>
              <a:t>This function can be used to upload upgrade packages to the projector or download the interrogator logs.</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29</a:t>
            </a:fld>
            <a:endParaRPr lang="en-US" dirty="0"/>
          </a:p>
        </p:txBody>
      </p:sp>
    </p:spTree>
    <p:extLst>
      <p:ext uri="{BB962C8B-B14F-4D97-AF65-F5344CB8AC3E}">
        <p14:creationId xmlns:p14="http://schemas.microsoft.com/office/powerpoint/2010/main" val="1826823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 Port Pin</a:t>
            </a:r>
            <a:r>
              <a:rPr lang="en-US" baseline="0" dirty="0"/>
              <a:t> Out</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30</a:t>
            </a:fld>
            <a:endParaRPr lang="en-US" dirty="0"/>
          </a:p>
        </p:txBody>
      </p:sp>
    </p:spTree>
    <p:extLst>
      <p:ext uri="{BB962C8B-B14F-4D97-AF65-F5344CB8AC3E}">
        <p14:creationId xmlns:p14="http://schemas.microsoft.com/office/powerpoint/2010/main" val="171094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port can be used to control the Masking system</a:t>
            </a:r>
            <a:r>
              <a:rPr lang="en-US" baseline="0" dirty="0"/>
              <a:t> and Dimmer controller.</a:t>
            </a:r>
          </a:p>
          <a:p>
            <a:endParaRPr lang="en-US" baseline="0" dirty="0"/>
          </a:p>
          <a:p>
            <a:r>
              <a:rPr lang="en-US" baseline="0" dirty="0"/>
              <a:t>Note, B7 and B8 are dedicated for heath output. This output is High only if the projector can play content, i.e. NO major error Fire Alarm Interlock opened or Service door switch opened errors are occurring. Otherwise the output turns low.</a:t>
            </a:r>
          </a:p>
          <a:p>
            <a:endParaRPr lang="en-US" baseline="0" dirty="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a:solidFill>
                  <a:schemeClr val="tx1"/>
                </a:solidFill>
                <a:effectLst/>
                <a:latin typeface="Times" pitchFamily="18" charset="0"/>
                <a:ea typeface="ＭＳ Ｐゴシック" pitchFamily="64" charset="-128"/>
                <a:cs typeface="+mn-cs"/>
              </a:rPr>
              <a:t>The 5V is meant for</a:t>
            </a:r>
            <a:r>
              <a:rPr lang="en-US" sz="1200" kern="1200" baseline="0">
                <a:solidFill>
                  <a:schemeClr val="tx1"/>
                </a:solidFill>
                <a:effectLst/>
                <a:latin typeface="Times" pitchFamily="18" charset="0"/>
                <a:ea typeface="ＭＳ Ｐゴシック" pitchFamily="64" charset="-128"/>
                <a:cs typeface="+mn-cs"/>
              </a:rPr>
              <a:t> </a:t>
            </a:r>
            <a:r>
              <a:rPr lang="en-US" sz="1200" kern="1200">
                <a:solidFill>
                  <a:schemeClr val="tx1"/>
                </a:solidFill>
                <a:effectLst/>
                <a:latin typeface="Times" pitchFamily="18" charset="0"/>
                <a:ea typeface="ＭＳ Ｐゴシック" pitchFamily="64" charset="-128"/>
                <a:cs typeface="+mn-cs"/>
              </a:rPr>
              <a:t>use to supply the Inputs, possibly the outputs if needed. </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kern="1200" dirty="0">
              <a:solidFill>
                <a:schemeClr val="tx1"/>
              </a:solidFill>
              <a:effectLst/>
              <a:latin typeface="Times"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kern="1200" dirty="0">
                <a:solidFill>
                  <a:schemeClr val="tx1"/>
                </a:solidFill>
                <a:effectLst/>
                <a:latin typeface="Times" pitchFamily="18" charset="0"/>
                <a:ea typeface="+mn-ea"/>
                <a:cs typeface="+mn-cs"/>
              </a:rPr>
              <a:t>Health</a:t>
            </a:r>
            <a:r>
              <a:rPr lang="en-US" sz="1200" kern="1200" baseline="0" dirty="0">
                <a:solidFill>
                  <a:schemeClr val="tx1"/>
                </a:solidFill>
                <a:effectLst/>
                <a:latin typeface="Times" pitchFamily="18" charset="0"/>
                <a:ea typeface="+mn-ea"/>
                <a:cs typeface="+mn-cs"/>
              </a:rPr>
              <a:t> output is normally High Resistance (Open), it switches to Low Resistance (Closed) if:</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kern="1200" baseline="0" dirty="0">
              <a:solidFill>
                <a:schemeClr val="tx1"/>
              </a:solidFill>
              <a:effectLst/>
              <a:latin typeface="Times" pitchFamily="18" charset="0"/>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kern="1200" baseline="0" dirty="0">
                <a:solidFill>
                  <a:schemeClr val="tx1"/>
                </a:solidFill>
                <a:effectLst/>
                <a:latin typeface="Times" pitchFamily="18" charset="0"/>
                <a:ea typeface="+mn-ea"/>
                <a:cs typeface="+mn-cs"/>
              </a:rPr>
              <a:t>The Fire Alarm Interlock is opened</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kern="1200" baseline="0" dirty="0">
                <a:solidFill>
                  <a:schemeClr val="tx1"/>
                </a:solidFill>
                <a:effectLst/>
                <a:latin typeface="Times" pitchFamily="18" charset="0"/>
                <a:ea typeface="+mn-ea"/>
                <a:cs typeface="+mn-cs"/>
              </a:rPr>
              <a:t>LOS failures that prevents the system from turning the laser ON</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kern="1200" baseline="0" dirty="0">
                <a:solidFill>
                  <a:schemeClr val="tx1"/>
                </a:solidFill>
                <a:effectLst/>
                <a:latin typeface="Times" pitchFamily="18" charset="0"/>
                <a:ea typeface="+mn-ea"/>
                <a:cs typeface="+mn-cs"/>
              </a:rPr>
              <a:t>DMD over temperature</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kern="1200" baseline="0" dirty="0">
                <a:solidFill>
                  <a:schemeClr val="tx1"/>
                </a:solidFill>
                <a:effectLst/>
                <a:latin typeface="Times" pitchFamily="18" charset="0"/>
                <a:ea typeface="+mn-ea"/>
                <a:cs typeface="+mn-cs"/>
              </a:rPr>
              <a:t>Service door opened</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kern="1200" baseline="0" dirty="0">
                <a:solidFill>
                  <a:schemeClr val="tx1"/>
                </a:solidFill>
                <a:effectLst/>
                <a:latin typeface="Times" pitchFamily="18" charset="0"/>
                <a:ea typeface="+mn-ea"/>
                <a:cs typeface="+mn-cs"/>
              </a:rPr>
              <a:t>Marriage is broken</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31</a:t>
            </a:fld>
            <a:endParaRPr lang="en-US" dirty="0"/>
          </a:p>
        </p:txBody>
      </p:sp>
    </p:spTree>
    <p:extLst>
      <p:ext uri="{BB962C8B-B14F-4D97-AF65-F5344CB8AC3E}">
        <p14:creationId xmlns:p14="http://schemas.microsoft.com/office/powerpoint/2010/main" val="381238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32</a:t>
            </a:fld>
            <a:endParaRPr lang="en-US" dirty="0"/>
          </a:p>
        </p:txBody>
      </p:sp>
    </p:spTree>
    <p:extLst>
      <p:ext uri="{BB962C8B-B14F-4D97-AF65-F5344CB8AC3E}">
        <p14:creationId xmlns:p14="http://schemas.microsoft.com/office/powerpoint/2010/main" val="4085835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CineLife+ projectors, our VOM (Variable Option Interface) would contain the marriage switch and SPB2 Lid Switch.</a:t>
            </a:r>
          </a:p>
          <a:p>
            <a:endParaRPr lang="en-US" dirty="0"/>
          </a:p>
          <a:p>
            <a:r>
              <a:rPr lang="en-US" dirty="0"/>
              <a:t>Now, our CAVE-2K has these connections:</a:t>
            </a:r>
          </a:p>
          <a:p>
            <a:endParaRPr lang="en-US" dirty="0"/>
          </a:p>
          <a:p>
            <a:pPr marL="171450" indent="-171450">
              <a:buFont typeface="Arial" panose="020B0604020202020204" pitchFamily="34" charset="0"/>
              <a:buChar char="•"/>
            </a:pPr>
            <a:r>
              <a:rPr lang="en-US" baseline="0" dirty="0"/>
              <a:t>Marriage Ring Tamper Switch</a:t>
            </a:r>
          </a:p>
          <a:p>
            <a:pPr marL="171450" indent="-171450">
              <a:buFont typeface="Arial" panose="020B0604020202020204" pitchFamily="34" charset="0"/>
              <a:buChar char="•"/>
            </a:pPr>
            <a:r>
              <a:rPr lang="en-US" baseline="0" dirty="0"/>
              <a:t>Service Door Switch (</a:t>
            </a:r>
            <a:r>
              <a:rPr lang="en-US" b="1" i="1" u="sng" baseline="0" dirty="0"/>
              <a:t>S</a:t>
            </a:r>
            <a:r>
              <a:rPr lang="en-US" baseline="0" dirty="0"/>
              <a:t>ecure </a:t>
            </a:r>
            <a:r>
              <a:rPr lang="en-US" b="1" i="1" u="sng" baseline="0" dirty="0"/>
              <a:t>P</a:t>
            </a:r>
            <a:r>
              <a:rPr lang="en-US" baseline="0" dirty="0"/>
              <a:t>rocessing </a:t>
            </a:r>
            <a:r>
              <a:rPr lang="en-US" b="1" i="1" u="sng" baseline="0" dirty="0"/>
              <a:t>B</a:t>
            </a:r>
            <a:r>
              <a:rPr lang="en-US" baseline="0" dirty="0"/>
              <a:t>oundary (</a:t>
            </a:r>
            <a:r>
              <a:rPr lang="en-US" b="1" i="1" u="sng" baseline="0" dirty="0"/>
              <a:t>SPB2)</a:t>
            </a:r>
            <a:r>
              <a:rPr lang="en-US" baseline="0" dirty="0"/>
              <a:t> switch)</a:t>
            </a:r>
          </a:p>
          <a:p>
            <a:pPr marL="171450" indent="-171450">
              <a:buFont typeface="Arial" panose="020B0604020202020204" pitchFamily="34" charset="0"/>
              <a:buChar char="•"/>
            </a:pPr>
            <a:r>
              <a:rPr lang="en-US" baseline="0" dirty="0"/>
              <a:t>Marriage Button/Switch (</a:t>
            </a:r>
            <a:r>
              <a:rPr lang="en-US" b="1" i="1" u="sng" baseline="0" dirty="0"/>
              <a:t>S</a:t>
            </a:r>
            <a:r>
              <a:rPr lang="en-US" baseline="0" dirty="0"/>
              <a:t>ecure </a:t>
            </a:r>
            <a:r>
              <a:rPr lang="en-US" b="1" i="1" u="sng" baseline="0" dirty="0"/>
              <a:t>P</a:t>
            </a:r>
            <a:r>
              <a:rPr lang="en-US" baseline="0" dirty="0"/>
              <a:t>rocessing </a:t>
            </a:r>
            <a:r>
              <a:rPr lang="en-US" b="1" i="1" u="sng" baseline="0" dirty="0"/>
              <a:t>B</a:t>
            </a:r>
            <a:r>
              <a:rPr lang="en-US" baseline="0" dirty="0"/>
              <a:t>oundary (</a:t>
            </a:r>
            <a:r>
              <a:rPr lang="en-US" b="1" i="1" u="sng" baseline="0" dirty="0"/>
              <a:t>SPB1</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33</a:t>
            </a:fld>
            <a:endParaRPr lang="en-US" dirty="0"/>
          </a:p>
        </p:txBody>
      </p:sp>
    </p:spTree>
    <p:extLst>
      <p:ext uri="{BB962C8B-B14F-4D97-AF65-F5344CB8AC3E}">
        <p14:creationId xmlns:p14="http://schemas.microsoft.com/office/powerpoint/2010/main" val="4069885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CineLife+ projectors, our VOM (Variable Option Interface) would contain the marriage switch and SPB2 Lid Switch.</a:t>
            </a:r>
          </a:p>
          <a:p>
            <a:endParaRPr lang="en-US" dirty="0"/>
          </a:p>
          <a:p>
            <a:r>
              <a:rPr lang="en-US" dirty="0"/>
              <a:t>Now, our CAVE-2K has these connections:</a:t>
            </a:r>
          </a:p>
          <a:p>
            <a:endParaRPr lang="en-US" dirty="0"/>
          </a:p>
          <a:p>
            <a:pPr marL="171450" indent="-171450">
              <a:buFont typeface="Arial" panose="020B0604020202020204" pitchFamily="34" charset="0"/>
              <a:buChar char="•"/>
            </a:pPr>
            <a:r>
              <a:rPr lang="en-US" baseline="0" dirty="0"/>
              <a:t>Marriage Ring Tamper Switch</a:t>
            </a:r>
          </a:p>
          <a:p>
            <a:pPr marL="171450" indent="-171450">
              <a:buFont typeface="Arial" panose="020B0604020202020204" pitchFamily="34" charset="0"/>
              <a:buChar char="•"/>
            </a:pPr>
            <a:r>
              <a:rPr lang="en-US" baseline="0" dirty="0"/>
              <a:t>Service Door Switch (</a:t>
            </a:r>
            <a:r>
              <a:rPr lang="en-US" b="1" i="1" u="sng" baseline="0" dirty="0"/>
              <a:t>S</a:t>
            </a:r>
            <a:r>
              <a:rPr lang="en-US" baseline="0" dirty="0"/>
              <a:t>ecure </a:t>
            </a:r>
            <a:r>
              <a:rPr lang="en-US" b="1" i="1" u="sng" baseline="0" dirty="0"/>
              <a:t>P</a:t>
            </a:r>
            <a:r>
              <a:rPr lang="en-US" baseline="0" dirty="0"/>
              <a:t>rocessing </a:t>
            </a:r>
            <a:r>
              <a:rPr lang="en-US" b="1" i="1" u="sng" baseline="0" dirty="0"/>
              <a:t>B</a:t>
            </a:r>
            <a:r>
              <a:rPr lang="en-US" baseline="0" dirty="0"/>
              <a:t>oundary (</a:t>
            </a:r>
            <a:r>
              <a:rPr lang="en-US" b="1" i="1" u="sng" baseline="0" dirty="0"/>
              <a:t>SPB2)</a:t>
            </a:r>
            <a:r>
              <a:rPr lang="en-US" baseline="0" dirty="0"/>
              <a:t> switch)</a:t>
            </a:r>
          </a:p>
          <a:p>
            <a:pPr marL="171450" indent="-171450">
              <a:buFont typeface="Arial" panose="020B0604020202020204" pitchFamily="34" charset="0"/>
              <a:buChar char="•"/>
            </a:pPr>
            <a:r>
              <a:rPr lang="en-US" baseline="0" dirty="0"/>
              <a:t>Marriage Button/Switch (</a:t>
            </a:r>
            <a:r>
              <a:rPr lang="en-US" b="1" i="1" u="sng" baseline="0" dirty="0"/>
              <a:t>S</a:t>
            </a:r>
            <a:r>
              <a:rPr lang="en-US" baseline="0" dirty="0"/>
              <a:t>ecure </a:t>
            </a:r>
            <a:r>
              <a:rPr lang="en-US" b="1" i="1" u="sng" baseline="0" dirty="0"/>
              <a:t>P</a:t>
            </a:r>
            <a:r>
              <a:rPr lang="en-US" baseline="0" dirty="0"/>
              <a:t>rocessing </a:t>
            </a:r>
            <a:r>
              <a:rPr lang="en-US" b="1" i="1" u="sng" baseline="0" dirty="0"/>
              <a:t>B</a:t>
            </a:r>
            <a:r>
              <a:rPr lang="en-US" baseline="0" dirty="0"/>
              <a:t>oundary (</a:t>
            </a:r>
            <a:r>
              <a:rPr lang="en-US" b="1" i="1" u="sng" baseline="0" dirty="0"/>
              <a:t>SPB1</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34</a:t>
            </a:fld>
            <a:endParaRPr lang="en-US" dirty="0"/>
          </a:p>
        </p:txBody>
      </p:sp>
    </p:spTree>
    <p:extLst>
      <p:ext uri="{BB962C8B-B14F-4D97-AF65-F5344CB8AC3E}">
        <p14:creationId xmlns:p14="http://schemas.microsoft.com/office/powerpoint/2010/main" val="2118407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35</a:t>
            </a:fld>
            <a:endParaRPr lang="en-US" dirty="0"/>
          </a:p>
        </p:txBody>
      </p:sp>
    </p:spTree>
    <p:extLst>
      <p:ext uri="{BB962C8B-B14F-4D97-AF65-F5344CB8AC3E}">
        <p14:creationId xmlns:p14="http://schemas.microsoft.com/office/powerpoint/2010/main" val="329117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Agenda</a:t>
            </a:r>
            <a:r>
              <a:rPr lang="en-US" baseline="0" dirty="0"/>
              <a:t> items are hyperlinked to their respective slide.</a:t>
            </a:r>
          </a:p>
          <a:p>
            <a:endParaRPr lang="en-US" baseline="0" dirty="0"/>
          </a:p>
          <a:p>
            <a:r>
              <a:rPr lang="en-US" baseline="0" dirty="0"/>
              <a:t>The Menu icon in the top right corner will take you back to this slide.</a:t>
            </a:r>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3</a:t>
            </a:fld>
            <a:endParaRPr lang="en-US" dirty="0"/>
          </a:p>
        </p:txBody>
      </p:sp>
    </p:spTree>
    <p:extLst>
      <p:ext uri="{BB962C8B-B14F-4D97-AF65-F5344CB8AC3E}">
        <p14:creationId xmlns:p14="http://schemas.microsoft.com/office/powerpoint/2010/main" val="348188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36</a:t>
            </a:fld>
            <a:endParaRPr lang="en-US" dirty="0"/>
          </a:p>
        </p:txBody>
      </p:sp>
    </p:spTree>
    <p:extLst>
      <p:ext uri="{BB962C8B-B14F-4D97-AF65-F5344CB8AC3E}">
        <p14:creationId xmlns:p14="http://schemas.microsoft.com/office/powerpoint/2010/main" val="131031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62E587F9-032A-49BA-B6AB-257134E97885}"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193780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the Projector to</a:t>
            </a:r>
            <a:r>
              <a:rPr lang="en-US" baseline="0" dirty="0"/>
              <a:t> play encrypted content, we have to arm the marriage between the Media Decryptor and the CAVE-2K (Secure Silicon Device). </a:t>
            </a:r>
          </a:p>
          <a:p>
            <a:endParaRPr lang="en-US" baseline="0" dirty="0"/>
          </a:p>
          <a:p>
            <a:r>
              <a:rPr lang="en-US" baseline="0" dirty="0"/>
              <a:t>The projector CANNOT play cinema content if the marriage is broken.</a:t>
            </a:r>
          </a:p>
          <a:p>
            <a:pPr marL="171450" indent="-171450">
              <a:buFont typeface="Arial" panose="020B0604020202020204" pitchFamily="34" charset="0"/>
              <a:buChar char="•"/>
            </a:pPr>
            <a:r>
              <a:rPr lang="en-US" baseline="0" dirty="0"/>
              <a:t>The removal of a the marriage ring will trip a switch connected to the CAVE-2K and monitored by the security manager.</a:t>
            </a:r>
          </a:p>
          <a:p>
            <a:pPr marL="171450" indent="-171450">
              <a:buFont typeface="Arial" panose="020B0604020202020204" pitchFamily="34" charset="0"/>
              <a:buChar char="•"/>
            </a:pPr>
            <a:r>
              <a:rPr lang="en-US" baseline="0" dirty="0"/>
              <a:t>If the switch is tripped, the SM will immediately delete the projector certificates, and if it was playing content, it will purge the KDMs and the playback will stop immediately.</a:t>
            </a:r>
          </a:p>
          <a:p>
            <a:pPr marL="171450" indent="-171450">
              <a:buFont typeface="Arial" panose="020B0604020202020204" pitchFamily="34" charset="0"/>
              <a:buChar char="•"/>
            </a:pPr>
            <a:r>
              <a:rPr lang="en-US" baseline="0" dirty="0"/>
              <a:t>The circuit on the SM that monitors the marriage switch and the service door switch is battery powered and it monitors the switch even if the projector is turned OFF.</a:t>
            </a:r>
          </a:p>
          <a:p>
            <a:pPr marL="171450" indent="-171450">
              <a:buFont typeface="Arial" panose="020B0604020202020204" pitchFamily="34" charset="0"/>
              <a:buChar char="•"/>
            </a:pPr>
            <a:r>
              <a:rPr lang="en-US" baseline="0" dirty="0"/>
              <a:t>The SM logs all security related events such as:</a:t>
            </a:r>
          </a:p>
          <a:p>
            <a:pPr marL="628650" lvl="1" indent="-171450">
              <a:buFont typeface="Arial" panose="020B0604020202020204" pitchFamily="34" charset="0"/>
              <a:buChar char="•"/>
            </a:pPr>
            <a:r>
              <a:rPr lang="en-US" baseline="0" dirty="0"/>
              <a:t>service door open/close</a:t>
            </a:r>
          </a:p>
          <a:p>
            <a:pPr marL="628650" lvl="1" indent="-171450">
              <a:buFont typeface="Arial" panose="020B0604020202020204" pitchFamily="34" charset="0"/>
              <a:buChar char="•"/>
            </a:pPr>
            <a:r>
              <a:rPr lang="en-US" baseline="0" dirty="0"/>
              <a:t>Marriage ring removal (marriage break, arming marriage)</a:t>
            </a:r>
          </a:p>
          <a:p>
            <a:pPr marL="628650" lvl="1" indent="-171450">
              <a:buFont typeface="Arial" panose="020B0604020202020204" pitchFamily="34" charset="0"/>
              <a:buChar char="•"/>
            </a:pPr>
            <a:r>
              <a:rPr lang="en-US" baseline="0" dirty="0"/>
              <a:t>Content playback</a:t>
            </a:r>
          </a:p>
          <a:p>
            <a:pPr marL="628650" lvl="1" indent="-171450">
              <a:buFont typeface="Arial" panose="020B0604020202020204" pitchFamily="34" charset="0"/>
              <a:buChar char="•"/>
            </a:pPr>
            <a:r>
              <a:rPr lang="en-US" baseline="0" dirty="0"/>
              <a:t>KDM checks and use</a:t>
            </a:r>
          </a:p>
          <a:p>
            <a:pPr marL="171450" indent="-171450">
              <a:buFont typeface="Wingdings" panose="05000000000000000000" pitchFamily="2" charset="2"/>
              <a:buChar char="Ø"/>
            </a:pPr>
            <a:endParaRPr lang="en-US" baseline="0" dirty="0"/>
          </a:p>
          <a:p>
            <a:r>
              <a:rPr lang="en-US" baseline="0" dirty="0"/>
              <a:t>The marriage ring is latched in place. To unlatch it, the service technician must have access to the high security key to </a:t>
            </a:r>
          </a:p>
          <a:p>
            <a:pPr marL="228600" indent="-228600">
              <a:buFont typeface="+mj-lt"/>
              <a:buAutoNum type="arabicPeriod"/>
            </a:pPr>
            <a:r>
              <a:rPr lang="en-US" baseline="0" dirty="0"/>
              <a:t>Open the service door. This action will stop the playback</a:t>
            </a:r>
          </a:p>
          <a:p>
            <a:pPr marL="228600" indent="-228600">
              <a:buFont typeface="+mj-lt"/>
              <a:buAutoNum type="arabicPeriod"/>
            </a:pPr>
            <a:r>
              <a:rPr lang="en-US" baseline="0" dirty="0"/>
              <a:t>With the service door opened, the top cover latch can be operated to remove the top cover.</a:t>
            </a:r>
          </a:p>
          <a:p>
            <a:pPr marL="228600" indent="-228600">
              <a:buFont typeface="+mj-lt"/>
              <a:buAutoNum type="arabicPeriod"/>
            </a:pPr>
            <a:r>
              <a:rPr lang="en-US" baseline="0" dirty="0"/>
              <a:t>With the service door opened, the marriage ring latch can be operated to remove the ring. This action breaks the marriage.</a:t>
            </a:r>
          </a:p>
          <a:p>
            <a:pPr marL="0" indent="0">
              <a:buFont typeface="+mj-lt"/>
              <a:buNone/>
            </a:pPr>
            <a:endParaRPr lang="en-US" baseline="0" dirty="0"/>
          </a:p>
          <a:p>
            <a:pPr marL="0" indent="0">
              <a:buFont typeface="+mj-lt"/>
              <a:buNone/>
            </a:pPr>
            <a:endParaRPr lang="en-US" baseline="0" dirty="0"/>
          </a:p>
          <a:p>
            <a:pPr marL="0" indent="0">
              <a:buFont typeface="Wingdings" panose="05000000000000000000" pitchFamily="2" charset="2"/>
              <a:buNone/>
            </a:pPr>
            <a:endParaRPr lang="en-US" baseline="0" dirty="0"/>
          </a:p>
          <a:p>
            <a:pPr marL="228600" indent="-228600">
              <a:buFont typeface="+mj-lt"/>
              <a:buAutoNum type="arabicPeriod"/>
            </a:pPr>
            <a:endParaRPr lang="en-US" baseline="0" dirty="0"/>
          </a:p>
        </p:txBody>
      </p:sp>
      <p:sp>
        <p:nvSpPr>
          <p:cNvPr id="4" name="Slide Number Placeholder 3"/>
          <p:cNvSpPr>
            <a:spLocks noGrp="1"/>
          </p:cNvSpPr>
          <p:nvPr>
            <p:ph type="sldNum" sz="quarter" idx="10"/>
          </p:nvPr>
        </p:nvSpPr>
        <p:spPr/>
        <p:txBody>
          <a:bodyPr/>
          <a:lstStyle/>
          <a:p>
            <a:fld id="{8651C3F4-0231-4BF3-B92C-EC158BD06D98}" type="slidenum">
              <a:rPr lang="en-US" smtClean="0"/>
              <a:pPr/>
              <a:t>38</a:t>
            </a:fld>
            <a:endParaRPr lang="en-US" dirty="0"/>
          </a:p>
        </p:txBody>
      </p:sp>
    </p:spTree>
    <p:extLst>
      <p:ext uri="{BB962C8B-B14F-4D97-AF65-F5344CB8AC3E}">
        <p14:creationId xmlns:p14="http://schemas.microsoft.com/office/powerpoint/2010/main" val="1444846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39</a:t>
            </a:fld>
            <a:endParaRPr lang="en-US" dirty="0"/>
          </a:p>
        </p:txBody>
      </p:sp>
    </p:spTree>
    <p:extLst>
      <p:ext uri="{BB962C8B-B14F-4D97-AF65-F5344CB8AC3E}">
        <p14:creationId xmlns:p14="http://schemas.microsoft.com/office/powerpoint/2010/main" val="859352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Arming the marriage means, the </a:t>
            </a:r>
            <a:r>
              <a:rPr lang="en-US" b="1" i="1" u="sng" baseline="0" dirty="0"/>
              <a:t>S</a:t>
            </a:r>
            <a:r>
              <a:rPr lang="en-US" baseline="0" dirty="0"/>
              <a:t>ecurity </a:t>
            </a:r>
            <a:r>
              <a:rPr lang="en-US" b="1" i="1" u="sng" baseline="0" dirty="0"/>
              <a:t>M</a:t>
            </a:r>
            <a:r>
              <a:rPr lang="en-US" baseline="0" dirty="0"/>
              <a:t>anager (</a:t>
            </a:r>
            <a:r>
              <a:rPr lang="en-US" b="1" i="1" u="sng" baseline="0" dirty="0"/>
              <a:t>SM</a:t>
            </a:r>
            <a:r>
              <a:rPr lang="en-US" baseline="0" dirty="0"/>
              <a:t>) on the </a:t>
            </a:r>
            <a:r>
              <a:rPr lang="en-US" b="1" i="1" u="sng" baseline="0" dirty="0"/>
              <a:t>I</a:t>
            </a:r>
            <a:r>
              <a:rPr lang="en-US" baseline="0" dirty="0"/>
              <a:t>ntegrated </a:t>
            </a:r>
            <a:r>
              <a:rPr lang="en-US" b="1" i="1" u="sng" baseline="0" dirty="0"/>
              <a:t>M</a:t>
            </a:r>
            <a:r>
              <a:rPr lang="en-US" baseline="0" dirty="0"/>
              <a:t>edia </a:t>
            </a:r>
            <a:r>
              <a:rPr lang="en-US" b="1" i="1" u="sng" baseline="0" dirty="0"/>
              <a:t>B</a:t>
            </a:r>
            <a:r>
              <a:rPr lang="en-US" baseline="0" dirty="0"/>
              <a:t>lock (</a:t>
            </a:r>
            <a:r>
              <a:rPr lang="en-US" b="1" i="1" u="sng" baseline="0" dirty="0"/>
              <a:t>IMB</a:t>
            </a:r>
            <a:r>
              <a:rPr lang="en-US" baseline="0" dirty="0"/>
              <a:t>) will check the projector certificate on the CAVE-2K. A copy of this certificate will be kept on the SM.</a:t>
            </a:r>
          </a:p>
          <a:p>
            <a:endParaRPr lang="en-US" baseline="0" dirty="0"/>
          </a:p>
          <a:p>
            <a:r>
              <a:rPr lang="en-US" baseline="0" dirty="0"/>
              <a:t>Marriage break means the SM deleted the certificate of the projector (the certificate remains on the CAVE-2K). Marriage break condition occurs if the marriage ring is removed. The only reason for the marriage ring to be removed is to replace one of the parts inside the CineLife+ 2K card cage.</a:t>
            </a:r>
          </a:p>
          <a:p>
            <a:endParaRPr lang="en-US" dirty="0"/>
          </a:p>
        </p:txBody>
      </p:sp>
      <p:sp>
        <p:nvSpPr>
          <p:cNvPr id="4" name="Slide Number Placeholder 3"/>
          <p:cNvSpPr>
            <a:spLocks noGrp="1"/>
          </p:cNvSpPr>
          <p:nvPr>
            <p:ph type="sldNum" sz="quarter" idx="10"/>
          </p:nvPr>
        </p:nvSpPr>
        <p:spPr/>
        <p:txBody>
          <a:bodyPr/>
          <a:lstStyle/>
          <a:p>
            <a:fld id="{8651C3F4-0231-4BF3-B92C-EC158BD06D98}" type="slidenum">
              <a:rPr lang="en-US" smtClean="0"/>
              <a:pPr/>
              <a:t>40</a:t>
            </a:fld>
            <a:endParaRPr lang="en-US" dirty="0"/>
          </a:p>
        </p:txBody>
      </p:sp>
    </p:spTree>
    <p:extLst>
      <p:ext uri="{BB962C8B-B14F-4D97-AF65-F5344CB8AC3E}">
        <p14:creationId xmlns:p14="http://schemas.microsoft.com/office/powerpoint/2010/main" val="1983923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installer MUST first select the IMB type then arm the marriage</a:t>
            </a:r>
            <a:endParaRPr lang="en-US" dirty="0"/>
          </a:p>
        </p:txBody>
      </p:sp>
      <p:sp>
        <p:nvSpPr>
          <p:cNvPr id="4" name="Slide Number Placeholder 3"/>
          <p:cNvSpPr>
            <a:spLocks noGrp="1"/>
          </p:cNvSpPr>
          <p:nvPr>
            <p:ph type="sldNum" sz="quarter" idx="10"/>
          </p:nvPr>
        </p:nvSpPr>
        <p:spPr/>
        <p:txBody>
          <a:bodyPr/>
          <a:lstStyle/>
          <a:p>
            <a:fld id="{8651C3F4-0231-4BF3-B92C-EC158BD06D98}" type="slidenum">
              <a:rPr lang="en-US" smtClean="0"/>
              <a:pPr/>
              <a:t>41</a:t>
            </a:fld>
            <a:endParaRPr lang="en-US" dirty="0"/>
          </a:p>
        </p:txBody>
      </p:sp>
    </p:spTree>
    <p:extLst>
      <p:ext uri="{BB962C8B-B14F-4D97-AF65-F5344CB8AC3E}">
        <p14:creationId xmlns:p14="http://schemas.microsoft.com/office/powerpoint/2010/main" val="2152277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username and password to perform marriage is:</a:t>
            </a:r>
          </a:p>
          <a:p>
            <a:endParaRPr lang="en-US" dirty="0"/>
          </a:p>
          <a:p>
            <a:r>
              <a:rPr lang="en-US" dirty="0"/>
              <a:t>Username: marriage</a:t>
            </a:r>
          </a:p>
          <a:p>
            <a:r>
              <a:rPr lang="en-US" dirty="0"/>
              <a:t>Password: wedl0ck ; Note that we are using a zero instead of an “o”.</a:t>
            </a:r>
          </a:p>
        </p:txBody>
      </p:sp>
      <p:sp>
        <p:nvSpPr>
          <p:cNvPr id="4" name="Slide Number Placeholder 3"/>
          <p:cNvSpPr>
            <a:spLocks noGrp="1"/>
          </p:cNvSpPr>
          <p:nvPr>
            <p:ph type="sldNum" sz="quarter" idx="5"/>
          </p:nvPr>
        </p:nvSpPr>
        <p:spPr/>
        <p:txBody>
          <a:bodyPr/>
          <a:lstStyle/>
          <a:p>
            <a:fld id="{E43B616F-98B8-448E-B852-28A247B36528}" type="slidenum">
              <a:rPr lang="en-US" smtClean="0"/>
              <a:t>42</a:t>
            </a:fld>
            <a:endParaRPr lang="en-US"/>
          </a:p>
        </p:txBody>
      </p:sp>
    </p:spTree>
    <p:extLst>
      <p:ext uri="{BB962C8B-B14F-4D97-AF65-F5344CB8AC3E}">
        <p14:creationId xmlns:p14="http://schemas.microsoft.com/office/powerpoint/2010/main" val="480646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43</a:t>
            </a:fld>
            <a:endParaRPr lang="en-US" dirty="0"/>
          </a:p>
        </p:txBody>
      </p:sp>
    </p:spTree>
    <p:extLst>
      <p:ext uri="{BB962C8B-B14F-4D97-AF65-F5344CB8AC3E}">
        <p14:creationId xmlns:p14="http://schemas.microsoft.com/office/powerpoint/2010/main" val="895292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Agenda</a:t>
            </a:r>
            <a:r>
              <a:rPr lang="en-US" baseline="0" dirty="0"/>
              <a:t> items are hyperlinked to their respective slide.</a:t>
            </a:r>
          </a:p>
          <a:p>
            <a:endParaRPr lang="en-US" baseline="0" dirty="0"/>
          </a:p>
          <a:p>
            <a:r>
              <a:rPr lang="en-US" baseline="0" dirty="0"/>
              <a:t>The Menu icon in the top right corner will take you back to this slide.</a:t>
            </a:r>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44</a:t>
            </a:fld>
            <a:endParaRPr lang="en-US" dirty="0"/>
          </a:p>
        </p:txBody>
      </p:sp>
    </p:spTree>
    <p:extLst>
      <p:ext uri="{BB962C8B-B14F-4D97-AF65-F5344CB8AC3E}">
        <p14:creationId xmlns:p14="http://schemas.microsoft.com/office/powerpoint/2010/main" val="2056206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45</a:t>
            </a:fld>
            <a:endParaRPr lang="en-US" dirty="0"/>
          </a:p>
        </p:txBody>
      </p:sp>
    </p:spTree>
    <p:extLst>
      <p:ext uri="{BB962C8B-B14F-4D97-AF65-F5344CB8AC3E}">
        <p14:creationId xmlns:p14="http://schemas.microsoft.com/office/powerpoint/2010/main" val="43513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This is meant as an overview primarily for those who are not familiar with Series II Electronics. We recommend that a learner participate in a Series II class prior to a CineLife+ class.</a:t>
            </a:r>
          </a:p>
          <a:p>
            <a:endParaRPr lang="en-US" baseline="0" dirty="0"/>
          </a:p>
          <a:p>
            <a:pPr marL="171450" indent="-171450">
              <a:buFont typeface="Arial" panose="020B0604020202020204" pitchFamily="34" charset="0"/>
              <a:buChar char="•"/>
            </a:pPr>
            <a:r>
              <a:rPr lang="en-US" baseline="0" dirty="0"/>
              <a:t>Alternative content </a:t>
            </a:r>
            <a:r>
              <a:rPr lang="en-US" baseline="0" dirty="0">
                <a:sym typeface="Wingdings" panose="05000000000000000000" pitchFamily="2" charset="2"/>
              </a:rPr>
              <a:t> via DVI</a:t>
            </a:r>
          </a:p>
          <a:p>
            <a:pPr marL="171450" indent="-171450">
              <a:buFont typeface="Arial" panose="020B0604020202020204" pitchFamily="34" charset="0"/>
              <a:buChar char="•"/>
            </a:pPr>
            <a:r>
              <a:rPr lang="en-US" baseline="0" dirty="0">
                <a:sym typeface="Wingdings" panose="05000000000000000000" pitchFamily="2" charset="2"/>
              </a:rPr>
              <a:t>Cinema  </a:t>
            </a:r>
          </a:p>
          <a:p>
            <a:pPr marL="628650" lvl="1" indent="-171450">
              <a:buFont typeface="Arial" panose="020B0604020202020204" pitchFamily="34" charset="0"/>
              <a:buChar char="•"/>
            </a:pPr>
            <a:r>
              <a:rPr lang="en-US" baseline="0" dirty="0">
                <a:sym typeface="Wingdings" panose="05000000000000000000" pitchFamily="2" charset="2"/>
              </a:rPr>
              <a:t>Traditional Server – Stores Content, Manages Content SMS, Security Manager (decrypts encrypted content).</a:t>
            </a:r>
          </a:p>
          <a:p>
            <a:pPr marL="1085850" lvl="2" indent="-171450">
              <a:buFont typeface="Arial" panose="020B0604020202020204" pitchFamily="34" charset="0"/>
              <a:buChar char="•"/>
            </a:pPr>
            <a:r>
              <a:rPr lang="en-US" baseline="0" dirty="0">
                <a:sym typeface="Wingdings" panose="05000000000000000000" pitchFamily="2" charset="2"/>
              </a:rPr>
              <a:t>SERVER  encrypts video (to ensure only a cinema projector can play content)  Link </a:t>
            </a:r>
            <a:r>
              <a:rPr lang="en-US" baseline="0" dirty="0" err="1">
                <a:sym typeface="Wingdings" panose="05000000000000000000" pitchFamily="2" charset="2"/>
              </a:rPr>
              <a:t>Decryptor</a:t>
            </a:r>
            <a:r>
              <a:rPr lang="en-US" baseline="0" dirty="0">
                <a:sym typeface="Wingdings" panose="05000000000000000000" pitchFamily="2" charset="2"/>
              </a:rPr>
              <a:t> (LD)  video to ICP</a:t>
            </a:r>
          </a:p>
          <a:p>
            <a:pPr marL="914400" lvl="2" indent="0">
              <a:buFont typeface="Arial" panose="020B0604020202020204" pitchFamily="34" charset="0"/>
              <a:buNone/>
            </a:pPr>
            <a:endParaRPr lang="en-US" baseline="0" dirty="0">
              <a:sym typeface="Wingdings" panose="05000000000000000000" pitchFamily="2" charset="2"/>
            </a:endParaRPr>
          </a:p>
          <a:p>
            <a:pPr marL="628650" lvl="1" indent="-171450">
              <a:buFont typeface="Arial" panose="020B0604020202020204" pitchFamily="34" charset="0"/>
              <a:buChar char="•"/>
            </a:pPr>
            <a:r>
              <a:rPr lang="en-US" baseline="0" dirty="0">
                <a:sym typeface="Wingdings" panose="05000000000000000000" pitchFamily="2" charset="2"/>
              </a:rPr>
              <a:t>IMB – Storage  SM  Video (no need to encrypt the Video because the content has not left the projector)  ICP</a:t>
            </a:r>
          </a:p>
          <a:p>
            <a:pPr marL="914400" lvl="2" indent="0">
              <a:buFont typeface="Arial" panose="020B0604020202020204" pitchFamily="34" charset="0"/>
              <a:buNone/>
            </a:pPr>
            <a:endParaRPr lang="en-US" baseline="0" dirty="0">
              <a:sym typeface="Wingdings" panose="05000000000000000000" pitchFamily="2" charset="2"/>
            </a:endParaRPr>
          </a:p>
          <a:p>
            <a:pPr marL="171450" lvl="0" indent="-171450">
              <a:buFont typeface="Arial" panose="020B0604020202020204" pitchFamily="34" charset="0"/>
              <a:buChar char="•"/>
            </a:pPr>
            <a:r>
              <a:rPr lang="en-US" baseline="0" dirty="0">
                <a:sym typeface="Wingdings" panose="05000000000000000000" pitchFamily="2" charset="2"/>
              </a:rPr>
              <a:t>TPC and IMB both have UIs for control</a:t>
            </a:r>
          </a:p>
          <a:p>
            <a:pPr marL="171450" lvl="0" indent="-171450">
              <a:buFont typeface="Arial" panose="020B0604020202020204" pitchFamily="34" charset="0"/>
              <a:buChar char="•"/>
            </a:pPr>
            <a:r>
              <a:rPr lang="en-US" baseline="0" dirty="0">
                <a:sym typeface="Wingdings" panose="05000000000000000000" pitchFamily="2" charset="2"/>
              </a:rPr>
              <a:t>ICP and LD are TI boards, the system architecture was mainly designed by TI</a:t>
            </a:r>
          </a:p>
          <a:p>
            <a:pPr marL="0" lvl="0" indent="0">
              <a:buFont typeface="Arial" panose="020B0604020202020204" pitchFamily="34" charset="0"/>
              <a:buNone/>
            </a:pPr>
            <a:endParaRPr lang="en-US" baseline="0" dirty="0">
              <a:sym typeface="Wingdings" panose="05000000000000000000" pitchFamily="2" charset="2"/>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a:t>
            </a:fld>
            <a:endParaRPr lang="en-US" dirty="0"/>
          </a:p>
        </p:txBody>
      </p:sp>
    </p:spTree>
    <p:extLst>
      <p:ext uri="{BB962C8B-B14F-4D97-AF65-F5344CB8AC3E}">
        <p14:creationId xmlns:p14="http://schemas.microsoft.com/office/powerpoint/2010/main" val="2292609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 is connected to</a:t>
            </a:r>
            <a:r>
              <a:rPr lang="en-US" baseline="0" dirty="0"/>
              <a:t> the  </a:t>
            </a:r>
            <a:r>
              <a:rPr lang="en-US" b="1" i="1" u="sng" baseline="0" dirty="0"/>
              <a:t>H</a:t>
            </a:r>
            <a:r>
              <a:rPr lang="en-US" baseline="0" dirty="0"/>
              <a:t>ouse </a:t>
            </a:r>
            <a:r>
              <a:rPr lang="en-US" b="1" i="1" u="sng" baseline="0" dirty="0"/>
              <a:t>K</a:t>
            </a:r>
            <a:r>
              <a:rPr lang="en-US" baseline="0" dirty="0"/>
              <a:t>eeping </a:t>
            </a:r>
            <a:r>
              <a:rPr lang="en-US" b="1" i="1" u="sng" baseline="0" dirty="0"/>
              <a:t>B</a:t>
            </a:r>
            <a:r>
              <a:rPr lang="en-US" baseline="0" dirty="0"/>
              <a:t>oard </a:t>
            </a:r>
            <a:r>
              <a:rPr lang="en-US" baseline="0"/>
              <a:t>Type </a:t>
            </a:r>
            <a:r>
              <a:rPr lang="en-US" b="1" i="1" u="sng" baseline="0"/>
              <a:t>G</a:t>
            </a:r>
            <a:r>
              <a:rPr lang="en-US" baseline="0"/>
              <a:t> </a:t>
            </a:r>
            <a:r>
              <a:rPr lang="en-US" baseline="0" dirty="0"/>
              <a:t>(</a:t>
            </a:r>
            <a:r>
              <a:rPr lang="en-US" b="1" i="1" u="sng" baseline="0" dirty="0"/>
              <a:t>HKBG</a:t>
            </a:r>
            <a:r>
              <a:rPr lang="en-US" baseline="0" dirty="0"/>
              <a:t>) </a:t>
            </a:r>
          </a:p>
          <a:p>
            <a:r>
              <a:rPr lang="en-US" baseline="0" dirty="0"/>
              <a:t>The SID stores basic system information such as:</a:t>
            </a:r>
          </a:p>
          <a:p>
            <a:endParaRPr lang="en-US" baseline="0" dirty="0"/>
          </a:p>
          <a:p>
            <a:pPr marL="171450" indent="-171450">
              <a:buFont typeface="Arial" panose="020B0604020202020204" pitchFamily="34" charset="0"/>
              <a:buChar char="•"/>
            </a:pPr>
            <a:r>
              <a:rPr lang="en-US" baseline="0" dirty="0"/>
              <a:t>Manufacturing date</a:t>
            </a:r>
          </a:p>
          <a:p>
            <a:pPr marL="171450" indent="-171450">
              <a:buFont typeface="Arial" panose="020B0604020202020204" pitchFamily="34" charset="0"/>
              <a:buChar char="•"/>
            </a:pPr>
            <a:r>
              <a:rPr lang="en-US" baseline="0" dirty="0"/>
              <a:t>Model name</a:t>
            </a:r>
          </a:p>
          <a:p>
            <a:pPr marL="171450" indent="-171450">
              <a:buFont typeface="Arial" panose="020B0604020202020204" pitchFamily="34" charset="0"/>
              <a:buChar char="•"/>
            </a:pPr>
            <a:r>
              <a:rPr lang="en-US" baseline="0" dirty="0"/>
              <a:t>System Hours</a:t>
            </a:r>
          </a:p>
          <a:p>
            <a:pPr marL="171450" indent="-171450">
              <a:buFont typeface="Arial" panose="020B0604020202020204" pitchFamily="34" charset="0"/>
              <a:buChar char="•"/>
            </a:pPr>
            <a:r>
              <a:rPr lang="en-US" baseline="0" dirty="0"/>
              <a:t>Serial Number</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46</a:t>
            </a:fld>
            <a:endParaRPr lang="en-US" dirty="0"/>
          </a:p>
        </p:txBody>
      </p:sp>
    </p:spTree>
    <p:extLst>
      <p:ext uri="{BB962C8B-B14F-4D97-AF65-F5344CB8AC3E}">
        <p14:creationId xmlns:p14="http://schemas.microsoft.com/office/powerpoint/2010/main" val="4216842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a:cs typeface="Times"/>
              </a:rPr>
              <a:t>NOTE: The 3 mounting screws that currently come with the Optional Series IV Touch Panel Service Kit are too big for the –</a:t>
            </a:r>
            <a:r>
              <a:rPr lang="en-US" err="1">
                <a:latin typeface="Times"/>
                <a:cs typeface="Times"/>
              </a:rPr>
              <a:t>RBe</a:t>
            </a:r>
            <a:r>
              <a:rPr lang="en-US">
                <a:latin typeface="Times"/>
                <a:cs typeface="Times"/>
              </a:rPr>
              <a:t> projectors. These screws are intended for the other Series IV models that were released prior to the –</a:t>
            </a:r>
            <a:r>
              <a:rPr lang="en-US" err="1">
                <a:latin typeface="Times"/>
                <a:cs typeface="Times"/>
              </a:rPr>
              <a:t>RBe</a:t>
            </a:r>
            <a:r>
              <a:rPr lang="en-US">
                <a:latin typeface="Times"/>
                <a:cs typeface="Times"/>
              </a:rPr>
              <a:t> models.</a:t>
            </a:r>
            <a:endParaRPr lang="en-US" dirty="0">
              <a:latin typeface="Times"/>
              <a:cs typeface="Times"/>
            </a:endParaRPr>
          </a:p>
          <a:p>
            <a:pPr marL="171450" indent="-171450">
              <a:buFont typeface="Arial" panose="020B0604020202020204" pitchFamily="34" charset="0"/>
              <a:buChar char="•"/>
            </a:pPr>
            <a:endParaRPr lang="en-US" dirty="0"/>
          </a:p>
          <a:p>
            <a:r>
              <a:rPr lang="en-US">
                <a:latin typeface="Times"/>
                <a:cs typeface="Times"/>
              </a:rPr>
              <a:t>Christie will update the Optional Touch Panel service kits to include the 3 screws required for </a:t>
            </a:r>
            <a:r>
              <a:rPr lang="en-US" err="1">
                <a:latin typeface="Times"/>
                <a:cs typeface="Times"/>
              </a:rPr>
              <a:t>RBe</a:t>
            </a:r>
            <a:r>
              <a:rPr lang="en-US">
                <a:latin typeface="Times"/>
                <a:cs typeface="Times"/>
              </a:rPr>
              <a:t> models soon.</a:t>
            </a:r>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47</a:t>
            </a:fld>
            <a:endParaRPr lang="en-US" dirty="0"/>
          </a:p>
        </p:txBody>
      </p:sp>
    </p:spTree>
    <p:extLst>
      <p:ext uri="{BB962C8B-B14F-4D97-AF65-F5344CB8AC3E}">
        <p14:creationId xmlns:p14="http://schemas.microsoft.com/office/powerpoint/2010/main" val="4243403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software package</a:t>
            </a:r>
            <a:r>
              <a:rPr lang="en-US" baseline="0" dirty="0"/>
              <a:t> can be transferred to the projector using the USB ports on the CAVE, Uploaded from a laptop connection or </a:t>
            </a:r>
            <a:r>
              <a:rPr lang="en-US" baseline="0" dirty="0" err="1"/>
              <a:t>FTP’d</a:t>
            </a:r>
            <a:r>
              <a:rPr lang="en-US" baseline="0" dirty="0"/>
              <a:t> to the projector.</a:t>
            </a:r>
          </a:p>
          <a:p>
            <a:pPr marL="171450" indent="-171450">
              <a:buFont typeface="Arial" panose="020B0604020202020204" pitchFamily="34" charset="0"/>
              <a:buChar char="•"/>
            </a:pPr>
            <a:r>
              <a:rPr lang="en-US" baseline="0" dirty="0"/>
              <a:t>For FTP, use port number 21, the user name is </a:t>
            </a:r>
            <a:r>
              <a:rPr lang="en-US" baseline="0" dirty="0" err="1"/>
              <a:t>ftpuser</a:t>
            </a:r>
            <a:r>
              <a:rPr lang="en-US" baseline="0" dirty="0"/>
              <a:t> and the Password to </a:t>
            </a:r>
            <a:r>
              <a:rPr lang="en-US" baseline="0" dirty="0" err="1"/>
              <a:t>ftptms</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48</a:t>
            </a:fld>
            <a:endParaRPr lang="en-US" dirty="0"/>
          </a:p>
        </p:txBody>
      </p:sp>
    </p:spTree>
    <p:extLst>
      <p:ext uri="{BB962C8B-B14F-4D97-AF65-F5344CB8AC3E}">
        <p14:creationId xmlns:p14="http://schemas.microsoft.com/office/powerpoint/2010/main" val="1193780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49</a:t>
            </a:fld>
            <a:endParaRPr lang="en-US" dirty="0"/>
          </a:p>
        </p:txBody>
      </p:sp>
    </p:spTree>
    <p:extLst>
      <p:ext uri="{BB962C8B-B14F-4D97-AF65-F5344CB8AC3E}">
        <p14:creationId xmlns:p14="http://schemas.microsoft.com/office/powerpoint/2010/main" val="3225222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Survey’s should</a:t>
            </a:r>
            <a:r>
              <a:rPr lang="en-US" baseline="0" dirty="0"/>
              <a:t> be completed on the final day </a:t>
            </a:r>
            <a:r>
              <a:rPr lang="en-US" baseline="0"/>
              <a:t>of training.</a:t>
            </a:r>
            <a:endParaRPr lang="en-US"/>
          </a:p>
        </p:txBody>
      </p:sp>
      <p:sp>
        <p:nvSpPr>
          <p:cNvPr id="4" name="Slide Number Placeholder 3"/>
          <p:cNvSpPr>
            <a:spLocks noGrp="1"/>
          </p:cNvSpPr>
          <p:nvPr>
            <p:ph type="sldNum" sz="quarter" idx="10"/>
          </p:nvPr>
        </p:nvSpPr>
        <p:spPr/>
        <p:txBody>
          <a:bodyPr/>
          <a:lstStyle/>
          <a:p>
            <a:fld id="{8651C3F4-0231-4BF3-B92C-EC158BD06D98}" type="slidenum">
              <a:rPr lang="en-US" smtClean="0"/>
              <a:pPr/>
              <a:t>50</a:t>
            </a:fld>
            <a:endParaRPr lang="en-US" dirty="0"/>
          </a:p>
        </p:txBody>
      </p:sp>
    </p:spTree>
    <p:extLst>
      <p:ext uri="{BB962C8B-B14F-4D97-AF65-F5344CB8AC3E}">
        <p14:creationId xmlns:p14="http://schemas.microsoft.com/office/powerpoint/2010/main" val="185718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routers and a switch</a:t>
            </a:r>
            <a:r>
              <a:rPr lang="en-US" baseline="0" dirty="0"/>
              <a:t> are required to manage the communication between the system components.</a:t>
            </a:r>
          </a:p>
          <a:p>
            <a:endParaRPr lang="en-US" baseline="0" dirty="0"/>
          </a:p>
          <a:p>
            <a:r>
              <a:rPr lang="en-US" baseline="0" dirty="0"/>
              <a:t>The routing to the IMB still valid in Cine Life and Cine Life Plus Electronics</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5</a:t>
            </a:fld>
            <a:endParaRPr lang="en-US" dirty="0"/>
          </a:p>
        </p:txBody>
      </p:sp>
    </p:spTree>
    <p:extLst>
      <p:ext uri="{BB962C8B-B14F-4D97-AF65-F5344CB8AC3E}">
        <p14:creationId xmlns:p14="http://schemas.microsoft.com/office/powerpoint/2010/main" val="327904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7</a:t>
            </a:fld>
            <a:endParaRPr lang="en-US" dirty="0"/>
          </a:p>
        </p:txBody>
      </p:sp>
    </p:spTree>
    <p:extLst>
      <p:ext uri="{BB962C8B-B14F-4D97-AF65-F5344CB8AC3E}">
        <p14:creationId xmlns:p14="http://schemas.microsoft.com/office/powerpoint/2010/main" val="138772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6F9AD3"/>
                </a:solidFill>
                <a:latin typeface="Calibri" panose="020F0502020204030204" pitchFamily="34" charset="0"/>
                <a:cs typeface="Calibri" panose="020F0502020204030204" pitchFamily="34" charset="0"/>
              </a:rPr>
              <a:t>CAVE and HKBB/G are always ON.</a:t>
            </a:r>
          </a:p>
          <a:p>
            <a:r>
              <a:rPr lang="en-US" sz="1200" dirty="0">
                <a:solidFill>
                  <a:srgbClr val="6F9AD3"/>
                </a:solidFill>
                <a:latin typeface="Calibri" panose="020F0502020204030204" pitchFamily="34" charset="0"/>
                <a:cs typeface="Calibri" panose="020F0502020204030204" pitchFamily="34" charset="0"/>
              </a:rPr>
              <a:t>All other boards can be turned ON / OFF in the software. For Cinema application, all boards except for the laser devices and the light engine are ON at all times AC is applied to the LVPS</a:t>
            </a:r>
            <a:endParaRPr lang="en-US" dirty="0"/>
          </a:p>
        </p:txBody>
      </p:sp>
      <p:sp>
        <p:nvSpPr>
          <p:cNvPr id="4" name="Slide Number Placeholder 3"/>
          <p:cNvSpPr>
            <a:spLocks noGrp="1"/>
          </p:cNvSpPr>
          <p:nvPr>
            <p:ph type="sldNum" sz="quarter" idx="10"/>
          </p:nvPr>
        </p:nvSpPr>
        <p:spPr/>
        <p:txBody>
          <a:bodyPr/>
          <a:lstStyle/>
          <a:p>
            <a:pPr>
              <a:defRPr/>
            </a:pPr>
            <a:fld id="{62E587F9-032A-49BA-B6AB-257134E97885}" type="slidenum">
              <a:rPr lang="en-US" smtClean="0"/>
              <a:pPr>
                <a:defRPr/>
              </a:pPr>
              <a:t>8</a:t>
            </a:fld>
            <a:endParaRPr lang="en-US" dirty="0"/>
          </a:p>
        </p:txBody>
      </p:sp>
    </p:spTree>
    <p:extLst>
      <p:ext uri="{BB962C8B-B14F-4D97-AF65-F5344CB8AC3E}">
        <p14:creationId xmlns:p14="http://schemas.microsoft.com/office/powerpoint/2010/main" val="359582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9</a:t>
            </a:fld>
            <a:endParaRPr lang="en-US" dirty="0"/>
          </a:p>
        </p:txBody>
      </p:sp>
    </p:spTree>
    <p:extLst>
      <p:ext uri="{BB962C8B-B14F-4D97-AF65-F5344CB8AC3E}">
        <p14:creationId xmlns:p14="http://schemas.microsoft.com/office/powerpoint/2010/main" val="304629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4C9DB81B-1F4C-4ECD-89CA-EB6006928DDE}" type="slidenum">
              <a:rPr lang="en-US" smtClean="0"/>
              <a:pPr>
                <a:defRPr/>
              </a:pPr>
              <a:t>10</a:t>
            </a:fld>
            <a:endParaRPr lang="en-US"/>
          </a:p>
        </p:txBody>
      </p:sp>
    </p:spTree>
    <p:extLst>
      <p:ext uri="{BB962C8B-B14F-4D97-AF65-F5344CB8AC3E}">
        <p14:creationId xmlns:p14="http://schemas.microsoft.com/office/powerpoint/2010/main" val="933493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9.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0" y="0"/>
            <a:ext cx="9144000" cy="5143500"/>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1431556" name="Rectangle 4"/>
          <p:cNvSpPr>
            <a:spLocks noGrp="1" noChangeArrowheads="1"/>
          </p:cNvSpPr>
          <p:nvPr>
            <p:ph type="ctrTitle"/>
          </p:nvPr>
        </p:nvSpPr>
        <p:spPr>
          <a:xfrm>
            <a:off x="570401" y="-9914"/>
            <a:ext cx="8580474" cy="476250"/>
          </a:xfrm>
          <a:solidFill>
            <a:srgbClr val="2A6EBB"/>
          </a:solidFill>
          <a:ln>
            <a:noFill/>
          </a:ln>
        </p:spPr>
        <p:txBody>
          <a:bodyPr/>
          <a:lstStyle>
            <a:lvl1pPr>
              <a:defRPr>
                <a:solidFill>
                  <a:schemeClr val="tx1"/>
                </a:solidFill>
                <a:latin typeface="Calibri" pitchFamily="34" charset="0"/>
                <a:cs typeface="Calibri" pitchFamily="34" charset="0"/>
              </a:defRPr>
            </a:lvl1pPr>
          </a:lstStyle>
          <a:p>
            <a:r>
              <a:rPr lang="en-US"/>
              <a:t>Click to edit Master title style</a:t>
            </a:r>
            <a:endParaRPr lang="en-US" dirty="0"/>
          </a:p>
        </p:txBody>
      </p:sp>
      <p:sp>
        <p:nvSpPr>
          <p:cNvPr id="1431557" name="Rectangle 5"/>
          <p:cNvSpPr>
            <a:spLocks noGrp="1" noChangeArrowheads="1"/>
          </p:cNvSpPr>
          <p:nvPr>
            <p:ph type="subTitle" idx="1"/>
          </p:nvPr>
        </p:nvSpPr>
        <p:spPr>
          <a:xfrm>
            <a:off x="202018" y="3303000"/>
            <a:ext cx="7772400" cy="1314450"/>
          </a:xfrm>
        </p:spPr>
        <p:txBody>
          <a:bodyPr anchor="ctr"/>
          <a:lstStyle>
            <a:lvl1pPr marL="0" indent="0">
              <a:buFontTx/>
              <a:buNone/>
              <a:defRPr>
                <a:solidFill>
                  <a:schemeClr val="bg1"/>
                </a:solidFill>
              </a:defRPr>
            </a:lvl1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256769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83058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30" y="812800"/>
            <a:ext cx="2170113" cy="3687366"/>
          </a:xfrm>
        </p:spPr>
        <p:txBody>
          <a:bodyPr vert="eaVert"/>
          <a:lstStyle>
            <a:lvl1pPr>
              <a:defRPr>
                <a:solidFill>
                  <a:schemeClr val="bg1"/>
                </a:solidFill>
              </a:defRPr>
            </a:lvl1pPr>
          </a:lstStyle>
          <a:p>
            <a:r>
              <a:rPr lang="en-US"/>
              <a:t>Click to edit Master title style</a:t>
            </a:r>
            <a:endParaRPr lang="en-CA"/>
          </a:p>
        </p:txBody>
      </p:sp>
      <p:sp>
        <p:nvSpPr>
          <p:cNvPr id="3" name="Vertical Text Placeholder 2"/>
          <p:cNvSpPr>
            <a:spLocks noGrp="1"/>
          </p:cNvSpPr>
          <p:nvPr>
            <p:ph type="body" orient="vert" idx="1"/>
          </p:nvPr>
        </p:nvSpPr>
        <p:spPr>
          <a:xfrm>
            <a:off x="227013" y="825501"/>
            <a:ext cx="6361112" cy="3681016"/>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25766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32625" cy="459581"/>
          </a:xfrm>
        </p:spPr>
        <p:txBody>
          <a:bodyPr/>
          <a:lstStyle/>
          <a:p>
            <a:r>
              <a:rPr lang="en-US"/>
              <a:t>Click to edit Master title style</a:t>
            </a:r>
            <a:endParaRPr lang="en-CA"/>
          </a:p>
        </p:txBody>
      </p:sp>
      <p:sp>
        <p:nvSpPr>
          <p:cNvPr id="3" name="Table Placeholder 2"/>
          <p:cNvSpPr>
            <a:spLocks noGrp="1"/>
          </p:cNvSpPr>
          <p:nvPr>
            <p:ph type="tbl" idx="1"/>
          </p:nvPr>
        </p:nvSpPr>
        <p:spPr>
          <a:xfrm>
            <a:off x="227013" y="733427"/>
            <a:ext cx="8683625" cy="3773091"/>
          </a:xfrm>
        </p:spPr>
        <p:txBody>
          <a:bodyPr/>
          <a:lstStyle>
            <a:lvl1pPr>
              <a:defRPr>
                <a:solidFill>
                  <a:schemeClr val="bg1"/>
                </a:solidFill>
              </a:defRPr>
            </a:lvl1pPr>
          </a:lstStyle>
          <a:p>
            <a:pPr lvl="0"/>
            <a:r>
              <a:rPr lang="en-US" noProof="0"/>
              <a:t>Click icon to add table</a:t>
            </a:r>
            <a:endParaRPr lang="en-CA" noProof="0" dirty="0"/>
          </a:p>
        </p:txBody>
      </p:sp>
    </p:spTree>
    <p:custDataLst>
      <p:tags r:id="rId1"/>
    </p:custDataLst>
    <p:extLst>
      <p:ext uri="{BB962C8B-B14F-4D97-AF65-F5344CB8AC3E}">
        <p14:creationId xmlns:p14="http://schemas.microsoft.com/office/powerpoint/2010/main" val="2866900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66492" cy="459581"/>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733427"/>
            <a:ext cx="4265612"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5030" y="733427"/>
            <a:ext cx="4265613"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78390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0" y="0"/>
            <a:ext cx="9144000" cy="5143500"/>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1431556" name="Rectangle 4"/>
          <p:cNvSpPr>
            <a:spLocks noGrp="1" noChangeArrowheads="1"/>
          </p:cNvSpPr>
          <p:nvPr>
            <p:ph type="ctrTitle"/>
          </p:nvPr>
        </p:nvSpPr>
        <p:spPr>
          <a:xfrm>
            <a:off x="570401" y="-9914"/>
            <a:ext cx="8580474" cy="476250"/>
          </a:xfrm>
          <a:solidFill>
            <a:srgbClr val="2A6EBB"/>
          </a:solidFill>
          <a:ln>
            <a:noFill/>
          </a:ln>
        </p:spPr>
        <p:txBody>
          <a:bodyPr/>
          <a:lstStyle>
            <a:lvl1pPr>
              <a:defRPr>
                <a:solidFill>
                  <a:schemeClr val="tx1"/>
                </a:solidFill>
                <a:latin typeface="Calibri" pitchFamily="34" charset="0"/>
                <a:cs typeface="Calibri" pitchFamily="34" charset="0"/>
              </a:defRPr>
            </a:lvl1pPr>
          </a:lstStyle>
          <a:p>
            <a:r>
              <a:rPr lang="en-US"/>
              <a:t>Click to edit Master title style</a:t>
            </a:r>
            <a:endParaRPr lang="en-US" dirty="0"/>
          </a:p>
        </p:txBody>
      </p:sp>
      <p:sp>
        <p:nvSpPr>
          <p:cNvPr id="1431557" name="Rectangle 5"/>
          <p:cNvSpPr>
            <a:spLocks noGrp="1" noChangeArrowheads="1"/>
          </p:cNvSpPr>
          <p:nvPr>
            <p:ph type="subTitle" idx="1"/>
          </p:nvPr>
        </p:nvSpPr>
        <p:spPr>
          <a:xfrm>
            <a:off x="202018" y="3303000"/>
            <a:ext cx="7772400" cy="1314450"/>
          </a:xfrm>
        </p:spPr>
        <p:txBody>
          <a:bodyPr anchor="ctr"/>
          <a:lstStyle>
            <a:lvl1pPr marL="0" indent="0">
              <a:buFontTx/>
              <a:buNone/>
              <a:defRPr>
                <a:solidFill>
                  <a:schemeClr val="bg1"/>
                </a:solidFill>
              </a:defRPr>
            </a:lvl1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123157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ustDataLst>
      <p:tags r:id="rId1"/>
    </p:custDataLst>
    <p:extLst>
      <p:ext uri="{BB962C8B-B14F-4D97-AF65-F5344CB8AC3E}">
        <p14:creationId xmlns:p14="http://schemas.microsoft.com/office/powerpoint/2010/main" val="338308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803" y="1"/>
            <a:ext cx="8577072" cy="485775"/>
          </a:xfrm>
          <a:ln>
            <a:noFill/>
          </a:ln>
        </p:spPr>
        <p:txBody>
          <a:bodyPr anchor="t"/>
          <a:lstStyle>
            <a:lvl1pPr algn="l">
              <a:defRPr sz="2800" b="1" cap="all">
                <a:solidFill>
                  <a:schemeClr val="tx1"/>
                </a:solidFill>
              </a:defRPr>
            </a:lvl1pPr>
          </a:lstStyle>
          <a:p>
            <a:r>
              <a:rPr lang="en-US"/>
              <a:t>Click to edit Master title style</a:t>
            </a:r>
            <a:endParaRPr lang="en-CA"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ustDataLst>
      <p:tags r:id="rId1"/>
    </p:custDataLst>
    <p:extLst>
      <p:ext uri="{BB962C8B-B14F-4D97-AF65-F5344CB8AC3E}">
        <p14:creationId xmlns:p14="http://schemas.microsoft.com/office/powerpoint/2010/main" val="2212643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sz="half" idx="1"/>
          </p:nvPr>
        </p:nvSpPr>
        <p:spPr>
          <a:xfrm>
            <a:off x="227013" y="733427"/>
            <a:ext cx="4265612"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30" y="733427"/>
            <a:ext cx="4265613"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142677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803" y="2"/>
            <a:ext cx="8577072" cy="486171"/>
          </a:xfrm>
          <a:ln>
            <a:noFill/>
          </a:ln>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391364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133350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ustDataLst>
      <p:tags r:id="rId1"/>
    </p:custDataLst>
    <p:extLst>
      <p:ext uri="{BB962C8B-B14F-4D97-AF65-F5344CB8AC3E}">
        <p14:creationId xmlns:p14="http://schemas.microsoft.com/office/powerpoint/2010/main" val="439799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a:t>Click to edit Master title style</a:t>
            </a:r>
          </a:p>
        </p:txBody>
      </p:sp>
    </p:spTree>
    <p:custDataLst>
      <p:tags r:id="rId1"/>
    </p:custDataLst>
    <p:extLst>
      <p:ext uri="{BB962C8B-B14F-4D97-AF65-F5344CB8AC3E}">
        <p14:creationId xmlns:p14="http://schemas.microsoft.com/office/powerpoint/2010/main" val="299375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87402"/>
            <a:ext cx="3008313" cy="749300"/>
          </a:xfrm>
        </p:spPr>
        <p:txBody>
          <a:bodyPr anchor="b"/>
          <a:lstStyle>
            <a:lvl1pPr algn="l">
              <a:defRPr sz="2000" b="1">
                <a:solidFill>
                  <a:schemeClr val="bg1"/>
                </a:solidFill>
              </a:defRPr>
            </a:lvl1pPr>
          </a:lstStyle>
          <a:p>
            <a:r>
              <a:rPr lang="en-US"/>
              <a:t>Click to edit Master title style</a:t>
            </a:r>
            <a:endParaRPr lang="en-CA" dirty="0"/>
          </a:p>
        </p:txBody>
      </p:sp>
      <p:sp>
        <p:nvSpPr>
          <p:cNvPr id="3" name="Content Placeholder 2"/>
          <p:cNvSpPr>
            <a:spLocks noGrp="1"/>
          </p:cNvSpPr>
          <p:nvPr>
            <p:ph idx="1"/>
          </p:nvPr>
        </p:nvSpPr>
        <p:spPr>
          <a:xfrm>
            <a:off x="3575050" y="793752"/>
            <a:ext cx="5111750" cy="3699857"/>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Text Placeholder 3"/>
          <p:cNvSpPr>
            <a:spLocks noGrp="1"/>
          </p:cNvSpPr>
          <p:nvPr>
            <p:ph type="body" sz="half" idx="2"/>
          </p:nvPr>
        </p:nvSpPr>
        <p:spPr>
          <a:xfrm>
            <a:off x="457202" y="1543053"/>
            <a:ext cx="3008313" cy="29465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1581480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solidFill>
                  <a:schemeClr val="bg1"/>
                </a:solidFill>
              </a:defRPr>
            </a:lvl1pPr>
          </a:lstStyle>
          <a:p>
            <a:r>
              <a:rPr lang="en-US"/>
              <a:t>Click to edit Master title style</a:t>
            </a:r>
            <a:endParaRPr lang="en-CA"/>
          </a:p>
        </p:txBody>
      </p:sp>
      <p:sp>
        <p:nvSpPr>
          <p:cNvPr id="3" name="Picture Placeholder 2"/>
          <p:cNvSpPr>
            <a:spLocks noGrp="1"/>
          </p:cNvSpPr>
          <p:nvPr>
            <p:ph type="pic" idx="1"/>
          </p:nvPr>
        </p:nvSpPr>
        <p:spPr>
          <a:xfrm>
            <a:off x="1792288" y="819152"/>
            <a:ext cx="5486400" cy="2726531"/>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CA"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824468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77671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30" y="812800"/>
            <a:ext cx="2170113" cy="3687366"/>
          </a:xfrm>
        </p:spPr>
        <p:txBody>
          <a:bodyPr vert="eaVert"/>
          <a:lstStyle>
            <a:lvl1pPr>
              <a:defRPr>
                <a:solidFill>
                  <a:schemeClr val="bg1"/>
                </a:solidFill>
              </a:defRPr>
            </a:lvl1pPr>
          </a:lstStyle>
          <a:p>
            <a:r>
              <a:rPr lang="en-US"/>
              <a:t>Click to edit Master title style</a:t>
            </a:r>
            <a:endParaRPr lang="en-CA"/>
          </a:p>
        </p:txBody>
      </p:sp>
      <p:sp>
        <p:nvSpPr>
          <p:cNvPr id="3" name="Vertical Text Placeholder 2"/>
          <p:cNvSpPr>
            <a:spLocks noGrp="1"/>
          </p:cNvSpPr>
          <p:nvPr>
            <p:ph type="body" orient="vert" idx="1"/>
          </p:nvPr>
        </p:nvSpPr>
        <p:spPr>
          <a:xfrm>
            <a:off x="227013" y="825501"/>
            <a:ext cx="6361112" cy="3681016"/>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457727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32625" cy="459581"/>
          </a:xfrm>
        </p:spPr>
        <p:txBody>
          <a:bodyPr/>
          <a:lstStyle/>
          <a:p>
            <a:r>
              <a:rPr lang="en-US"/>
              <a:t>Click to edit Master title style</a:t>
            </a:r>
            <a:endParaRPr lang="en-CA"/>
          </a:p>
        </p:txBody>
      </p:sp>
      <p:sp>
        <p:nvSpPr>
          <p:cNvPr id="3" name="Table Placeholder 2"/>
          <p:cNvSpPr>
            <a:spLocks noGrp="1"/>
          </p:cNvSpPr>
          <p:nvPr>
            <p:ph type="tbl" idx="1"/>
          </p:nvPr>
        </p:nvSpPr>
        <p:spPr>
          <a:xfrm>
            <a:off x="227013" y="733427"/>
            <a:ext cx="8683625" cy="3773091"/>
          </a:xfrm>
        </p:spPr>
        <p:txBody>
          <a:bodyPr/>
          <a:lstStyle>
            <a:lvl1pPr>
              <a:defRPr>
                <a:solidFill>
                  <a:schemeClr val="bg1"/>
                </a:solidFill>
              </a:defRPr>
            </a:lvl1pPr>
          </a:lstStyle>
          <a:p>
            <a:pPr lvl="0"/>
            <a:r>
              <a:rPr lang="en-US" noProof="0"/>
              <a:t>Click icon to add table</a:t>
            </a:r>
            <a:endParaRPr lang="en-CA" noProof="0" dirty="0"/>
          </a:p>
        </p:txBody>
      </p:sp>
    </p:spTree>
    <p:custDataLst>
      <p:tags r:id="rId1"/>
    </p:custDataLst>
    <p:extLst>
      <p:ext uri="{BB962C8B-B14F-4D97-AF65-F5344CB8AC3E}">
        <p14:creationId xmlns:p14="http://schemas.microsoft.com/office/powerpoint/2010/main" val="931294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66492" cy="459581"/>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733427"/>
            <a:ext cx="4265612"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5030" y="733427"/>
            <a:ext cx="4265613"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692584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8D74-8359-FDE3-4C48-E247368105A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A17F72F-DCD1-F6F1-E916-A310E735995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094A656-384D-F0C2-BD8F-FF5EB6A7027C}"/>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5E999069-B7EB-CB7E-0C7B-B0BFABAD8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6A5BF-15BB-E2F6-AA65-D9A9140E38D0}"/>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6191451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CAB6-DA1D-EF6D-37E9-B143A1016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F8956-8435-A32A-C0F3-5DA16CA88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AAEE1-2E35-1A43-70AC-26B47D2212BA}"/>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F7B2A141-EB6C-31BA-CCD8-6C0792106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CF5C2-926E-1C37-D18F-411F37CB9D22}"/>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1746562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286F-D035-BAF2-DAC0-E0305CC0B90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2B3752A-A5CD-4A96-71C0-12F83F7453E5}"/>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F2BC8E-A244-C3E6-8F64-151C985A955F}"/>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EA95F538-A0B8-B599-AAFE-FC03FD39D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433B-AEB2-710C-F22D-122452FFCF5B}"/>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149444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803" y="1"/>
            <a:ext cx="8577072" cy="485775"/>
          </a:xfrm>
          <a:ln>
            <a:noFill/>
          </a:ln>
        </p:spPr>
        <p:txBody>
          <a:bodyPr anchor="t"/>
          <a:lstStyle>
            <a:lvl1pPr algn="l">
              <a:defRPr sz="2800" b="1" cap="all">
                <a:solidFill>
                  <a:schemeClr val="tx1"/>
                </a:solidFill>
              </a:defRPr>
            </a:lvl1pPr>
          </a:lstStyle>
          <a:p>
            <a:r>
              <a:rPr lang="en-US"/>
              <a:t>Click to edit Master title style</a:t>
            </a:r>
            <a:endParaRPr lang="en-CA"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ustDataLst>
      <p:tags r:id="rId1"/>
    </p:custDataLst>
    <p:extLst>
      <p:ext uri="{BB962C8B-B14F-4D97-AF65-F5344CB8AC3E}">
        <p14:creationId xmlns:p14="http://schemas.microsoft.com/office/powerpoint/2010/main" val="2603739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F091-9AC0-786E-910F-EEC54DD91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2415A-B751-FC98-820F-5CE9B429376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EBD1C-CE82-788B-DD2C-B55541B3BA4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EE80A5-0CF1-A2C4-EDF8-4227CDB6501A}"/>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6" name="Footer Placeholder 5">
            <a:extLst>
              <a:ext uri="{FF2B5EF4-FFF2-40B4-BE49-F238E27FC236}">
                <a16:creationId xmlns:a16="http://schemas.microsoft.com/office/drawing/2014/main" id="{6E3F091F-1B9C-1DC8-BAD2-FCC2B56ACA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4DB41-4E66-FC86-E157-86CAEE9AF312}"/>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1641788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76DC-C67B-91FA-21E2-7AF08ECDC2C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0247C3-D144-F54C-85BD-FBDAA796E6A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1FFDFA-31D2-3663-2E92-3E31FB22489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899398-79CD-AAAD-6546-1E1089725AE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467A0-40B9-BF51-EC79-AAF21EB157C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243F35-D236-67F0-92F6-C777BFBCBA44}"/>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8" name="Footer Placeholder 7">
            <a:extLst>
              <a:ext uri="{FF2B5EF4-FFF2-40B4-BE49-F238E27FC236}">
                <a16:creationId xmlns:a16="http://schemas.microsoft.com/office/drawing/2014/main" id="{83FE4304-8881-029F-F885-EFD87947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3821-79EE-3288-2BA3-2C9578162D4A}"/>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1671138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EF84-FFA8-F403-4445-B529899BBB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50F861-9D5B-0EE9-1261-30149EDDF7EA}"/>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4" name="Footer Placeholder 3">
            <a:extLst>
              <a:ext uri="{FF2B5EF4-FFF2-40B4-BE49-F238E27FC236}">
                <a16:creationId xmlns:a16="http://schemas.microsoft.com/office/drawing/2014/main" id="{003284EB-0441-AFE8-A617-D73871E33E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F5AB3-4C5C-7891-BB8F-1FFD9B3B5CB2}"/>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2799352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C0281-ACBB-5F9A-1C69-42ED0A2B57B4}"/>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3" name="Footer Placeholder 2">
            <a:extLst>
              <a:ext uri="{FF2B5EF4-FFF2-40B4-BE49-F238E27FC236}">
                <a16:creationId xmlns:a16="http://schemas.microsoft.com/office/drawing/2014/main" id="{8F7AA97A-5FF7-59E1-0CA0-42D6E4AC3B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EEE276-1529-F8DE-3780-1AF527DD4249}"/>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2260288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5A15-A994-2A03-5790-0E2E3D562A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8F9BD31-73F5-DD48-F6A5-12B823D57DB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4DB864-D2F9-3F6D-67A0-A100FCA3181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6DACB5F-A995-A327-5B14-F7C7D3B0016F}"/>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6" name="Footer Placeholder 5">
            <a:extLst>
              <a:ext uri="{FF2B5EF4-FFF2-40B4-BE49-F238E27FC236}">
                <a16:creationId xmlns:a16="http://schemas.microsoft.com/office/drawing/2014/main" id="{A562ED0D-0A81-FF4D-F331-FAD42C00E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67F5D-16D1-120E-FD18-B0A2224E68C3}"/>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296332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CDC4-9D53-AF5D-69EB-4E58203D1FC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610E55B-5F43-FA23-838C-98A704A1CE5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DAD4672-485E-6231-E09F-37C5EE1EF41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CF40F7D-E5E4-2523-FDF8-0FC185DDD0B0}"/>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6" name="Footer Placeholder 5">
            <a:extLst>
              <a:ext uri="{FF2B5EF4-FFF2-40B4-BE49-F238E27FC236}">
                <a16:creationId xmlns:a16="http://schemas.microsoft.com/office/drawing/2014/main" id="{53F861E1-CE05-2C8C-165A-70251D94E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EF8C6-A240-63A5-0411-0614D82B8C0F}"/>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2772468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8F68-7574-5504-2E27-14C408CC9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E4C66-58BB-34A1-2F1A-5A86077D3C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26F0C-DEC0-E554-953F-0EFE3C9FDCBB}"/>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0BA81297-287E-B4EA-E259-B11210C0F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C215A-DC81-1C04-74BC-5DA3A5D1D83B}"/>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267639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68685-F495-86C3-F9F7-ADDDD7E1CD4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720C0-611E-3C0A-E2EB-DFB3413570B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6C519-CF01-9227-EDF9-48AE267F2B21}"/>
              </a:ext>
            </a:extLst>
          </p:cNvPr>
          <p:cNvSpPr>
            <a:spLocks noGrp="1"/>
          </p:cNvSpPr>
          <p:nvPr>
            <p:ph type="dt" sz="half" idx="10"/>
          </p:nvPr>
        </p:nvSpPr>
        <p:spPr/>
        <p:txBody>
          <a:body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B9417DCC-8B2D-A8D9-4CF6-03337E916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D04DE-5655-CA37-446A-CED5CE0B54EE}"/>
              </a:ext>
            </a:extLst>
          </p:cNvPr>
          <p:cNvSpPr>
            <a:spLocks noGrp="1"/>
          </p:cNvSpPr>
          <p:nvPr>
            <p:ph type="sldNum" sz="quarter" idx="12"/>
          </p:nvPr>
        </p:nvSpPr>
        <p:spPr/>
        <p:txBody>
          <a:bodyPr/>
          <a:lstStyle/>
          <a:p>
            <a:fld id="{8454CAF2-7C77-4B69-B2F8-CFE55789FD76}" type="slidenum">
              <a:rPr lang="en-US" smtClean="0"/>
              <a:t>‹#›</a:t>
            </a:fld>
            <a:endParaRPr lang="en-US"/>
          </a:p>
        </p:txBody>
      </p:sp>
    </p:spTree>
    <p:extLst>
      <p:ext uri="{BB962C8B-B14F-4D97-AF65-F5344CB8AC3E}">
        <p14:creationId xmlns:p14="http://schemas.microsoft.com/office/powerpoint/2010/main" val="997521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0" y="0"/>
            <a:ext cx="9144000" cy="5143500"/>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1431556" name="Rectangle 4"/>
          <p:cNvSpPr>
            <a:spLocks noGrp="1" noChangeArrowheads="1"/>
          </p:cNvSpPr>
          <p:nvPr>
            <p:ph type="ctrTitle"/>
          </p:nvPr>
        </p:nvSpPr>
        <p:spPr>
          <a:xfrm>
            <a:off x="570401" y="-9914"/>
            <a:ext cx="8580474" cy="476250"/>
          </a:xfrm>
          <a:solidFill>
            <a:srgbClr val="2A6EBB"/>
          </a:solidFill>
          <a:ln>
            <a:noFill/>
          </a:ln>
        </p:spPr>
        <p:txBody>
          <a:bodyPr/>
          <a:lstStyle>
            <a:lvl1pPr>
              <a:defRPr>
                <a:solidFill>
                  <a:schemeClr val="tx1"/>
                </a:solidFill>
                <a:latin typeface="Calibri" pitchFamily="34" charset="0"/>
                <a:cs typeface="Calibri" pitchFamily="34" charset="0"/>
              </a:defRPr>
            </a:lvl1pPr>
          </a:lstStyle>
          <a:p>
            <a:r>
              <a:rPr lang="en-US"/>
              <a:t>Click to edit Master title style</a:t>
            </a:r>
            <a:endParaRPr lang="en-US" dirty="0"/>
          </a:p>
        </p:txBody>
      </p:sp>
      <p:sp>
        <p:nvSpPr>
          <p:cNvPr id="1431557" name="Rectangle 5"/>
          <p:cNvSpPr>
            <a:spLocks noGrp="1" noChangeArrowheads="1"/>
          </p:cNvSpPr>
          <p:nvPr>
            <p:ph type="subTitle" idx="1"/>
          </p:nvPr>
        </p:nvSpPr>
        <p:spPr>
          <a:xfrm>
            <a:off x="202018" y="3303000"/>
            <a:ext cx="7772400" cy="1314450"/>
          </a:xfrm>
        </p:spPr>
        <p:txBody>
          <a:bodyPr anchor="ctr"/>
          <a:lstStyle>
            <a:lvl1pPr marL="0" indent="0">
              <a:buFontTx/>
              <a:buNone/>
              <a:defRPr>
                <a:solidFill>
                  <a:schemeClr val="bg1"/>
                </a:solidFill>
              </a:defRPr>
            </a:lvl1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2567693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ustDataLst>
      <p:tags r:id="rId1"/>
    </p:custDataLst>
    <p:extLst>
      <p:ext uri="{BB962C8B-B14F-4D97-AF65-F5344CB8AC3E}">
        <p14:creationId xmlns:p14="http://schemas.microsoft.com/office/powerpoint/2010/main" val="43979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sz="half" idx="1"/>
          </p:nvPr>
        </p:nvSpPr>
        <p:spPr>
          <a:xfrm>
            <a:off x="227013" y="733427"/>
            <a:ext cx="4265612"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30" y="733427"/>
            <a:ext cx="4265613"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437105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803" y="1"/>
            <a:ext cx="8577072" cy="485775"/>
          </a:xfrm>
          <a:ln>
            <a:noFill/>
          </a:ln>
        </p:spPr>
        <p:txBody>
          <a:bodyPr anchor="t"/>
          <a:lstStyle>
            <a:lvl1pPr algn="l">
              <a:defRPr sz="2800" b="1" cap="all">
                <a:solidFill>
                  <a:schemeClr val="tx1"/>
                </a:solidFill>
              </a:defRPr>
            </a:lvl1pPr>
          </a:lstStyle>
          <a:p>
            <a:r>
              <a:rPr lang="en-US"/>
              <a:t>Click to edit Master title style</a:t>
            </a:r>
            <a:endParaRPr lang="en-CA"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ustDataLst>
      <p:tags r:id="rId1"/>
    </p:custDataLst>
    <p:extLst>
      <p:ext uri="{BB962C8B-B14F-4D97-AF65-F5344CB8AC3E}">
        <p14:creationId xmlns:p14="http://schemas.microsoft.com/office/powerpoint/2010/main" val="26037396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sz="half" idx="1"/>
          </p:nvPr>
        </p:nvSpPr>
        <p:spPr>
          <a:xfrm>
            <a:off x="227013" y="733427"/>
            <a:ext cx="4265612"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30" y="733427"/>
            <a:ext cx="4265613"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43710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803" y="2"/>
            <a:ext cx="8577072" cy="486171"/>
          </a:xfrm>
          <a:ln>
            <a:noFill/>
          </a:ln>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3064442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56080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32158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87402"/>
            <a:ext cx="3008313" cy="749300"/>
          </a:xfrm>
        </p:spPr>
        <p:txBody>
          <a:bodyPr anchor="b"/>
          <a:lstStyle>
            <a:lvl1pPr algn="l">
              <a:defRPr sz="2000" b="1">
                <a:solidFill>
                  <a:schemeClr val="bg1"/>
                </a:solidFill>
              </a:defRPr>
            </a:lvl1pPr>
          </a:lstStyle>
          <a:p>
            <a:r>
              <a:rPr lang="en-US"/>
              <a:t>Click to edit Master title style</a:t>
            </a:r>
            <a:endParaRPr lang="en-CA" dirty="0"/>
          </a:p>
        </p:txBody>
      </p:sp>
      <p:sp>
        <p:nvSpPr>
          <p:cNvPr id="3" name="Content Placeholder 2"/>
          <p:cNvSpPr>
            <a:spLocks noGrp="1"/>
          </p:cNvSpPr>
          <p:nvPr>
            <p:ph idx="1"/>
          </p:nvPr>
        </p:nvSpPr>
        <p:spPr>
          <a:xfrm>
            <a:off x="3575050" y="793752"/>
            <a:ext cx="5111750" cy="3699857"/>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Text Placeholder 3"/>
          <p:cNvSpPr>
            <a:spLocks noGrp="1"/>
          </p:cNvSpPr>
          <p:nvPr>
            <p:ph type="body" sz="half" idx="2"/>
          </p:nvPr>
        </p:nvSpPr>
        <p:spPr>
          <a:xfrm>
            <a:off x="457202" y="1543053"/>
            <a:ext cx="3008313" cy="29465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556083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solidFill>
                  <a:schemeClr val="bg1"/>
                </a:solidFill>
              </a:defRPr>
            </a:lvl1pPr>
          </a:lstStyle>
          <a:p>
            <a:r>
              <a:rPr lang="en-US"/>
              <a:t>Click to edit Master title style</a:t>
            </a:r>
            <a:endParaRPr lang="en-CA"/>
          </a:p>
        </p:txBody>
      </p:sp>
      <p:sp>
        <p:nvSpPr>
          <p:cNvPr id="3" name="Picture Placeholder 2"/>
          <p:cNvSpPr>
            <a:spLocks noGrp="1"/>
          </p:cNvSpPr>
          <p:nvPr>
            <p:ph type="pic" idx="1"/>
          </p:nvPr>
        </p:nvSpPr>
        <p:spPr>
          <a:xfrm>
            <a:off x="1792288" y="819152"/>
            <a:ext cx="5486400" cy="2726531"/>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CA"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110891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8305877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30" y="812800"/>
            <a:ext cx="2170113" cy="3687366"/>
          </a:xfrm>
        </p:spPr>
        <p:txBody>
          <a:bodyPr vert="eaVert"/>
          <a:lstStyle>
            <a:lvl1pPr>
              <a:defRPr>
                <a:solidFill>
                  <a:schemeClr val="bg1"/>
                </a:solidFill>
              </a:defRPr>
            </a:lvl1pPr>
          </a:lstStyle>
          <a:p>
            <a:r>
              <a:rPr lang="en-US"/>
              <a:t>Click to edit Master title style</a:t>
            </a:r>
            <a:endParaRPr lang="en-CA"/>
          </a:p>
        </p:txBody>
      </p:sp>
      <p:sp>
        <p:nvSpPr>
          <p:cNvPr id="3" name="Vertical Text Placeholder 2"/>
          <p:cNvSpPr>
            <a:spLocks noGrp="1"/>
          </p:cNvSpPr>
          <p:nvPr>
            <p:ph type="body" orient="vert" idx="1"/>
          </p:nvPr>
        </p:nvSpPr>
        <p:spPr>
          <a:xfrm>
            <a:off x="227013" y="825501"/>
            <a:ext cx="6361112" cy="3681016"/>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257660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32625" cy="459581"/>
          </a:xfrm>
        </p:spPr>
        <p:txBody>
          <a:bodyPr/>
          <a:lstStyle/>
          <a:p>
            <a:r>
              <a:rPr lang="en-US"/>
              <a:t>Click to edit Master title style</a:t>
            </a:r>
            <a:endParaRPr lang="en-CA"/>
          </a:p>
        </p:txBody>
      </p:sp>
      <p:sp>
        <p:nvSpPr>
          <p:cNvPr id="3" name="Table Placeholder 2"/>
          <p:cNvSpPr>
            <a:spLocks noGrp="1"/>
          </p:cNvSpPr>
          <p:nvPr>
            <p:ph type="tbl" idx="1"/>
          </p:nvPr>
        </p:nvSpPr>
        <p:spPr>
          <a:xfrm>
            <a:off x="227013" y="733427"/>
            <a:ext cx="8683625" cy="3773091"/>
          </a:xfrm>
        </p:spPr>
        <p:txBody>
          <a:bodyPr/>
          <a:lstStyle>
            <a:lvl1pPr>
              <a:defRPr>
                <a:solidFill>
                  <a:schemeClr val="bg1"/>
                </a:solidFill>
              </a:defRPr>
            </a:lvl1pPr>
          </a:lstStyle>
          <a:p>
            <a:pPr lvl="0"/>
            <a:r>
              <a:rPr lang="en-US" noProof="0"/>
              <a:t>Click icon to add table</a:t>
            </a:r>
            <a:endParaRPr lang="en-CA" noProof="0" dirty="0"/>
          </a:p>
        </p:txBody>
      </p:sp>
    </p:spTree>
    <p:custDataLst>
      <p:tags r:id="rId1"/>
    </p:custDataLst>
    <p:extLst>
      <p:ext uri="{BB962C8B-B14F-4D97-AF65-F5344CB8AC3E}">
        <p14:creationId xmlns:p14="http://schemas.microsoft.com/office/powerpoint/2010/main" val="2866900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803" y="2"/>
            <a:ext cx="8577072" cy="486171"/>
          </a:xfrm>
          <a:ln>
            <a:noFill/>
          </a:ln>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30644425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66492" cy="459581"/>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733427"/>
            <a:ext cx="4265612"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5030" y="733427"/>
            <a:ext cx="4265613"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78390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5608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3215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87402"/>
            <a:ext cx="3008313" cy="749300"/>
          </a:xfrm>
        </p:spPr>
        <p:txBody>
          <a:bodyPr anchor="b"/>
          <a:lstStyle>
            <a:lvl1pPr algn="l">
              <a:defRPr sz="2000" b="1">
                <a:solidFill>
                  <a:schemeClr val="bg1"/>
                </a:solidFill>
              </a:defRPr>
            </a:lvl1pPr>
          </a:lstStyle>
          <a:p>
            <a:r>
              <a:rPr lang="en-US"/>
              <a:t>Click to edit Master title style</a:t>
            </a:r>
            <a:endParaRPr lang="en-CA" dirty="0"/>
          </a:p>
        </p:txBody>
      </p:sp>
      <p:sp>
        <p:nvSpPr>
          <p:cNvPr id="3" name="Content Placeholder 2"/>
          <p:cNvSpPr>
            <a:spLocks noGrp="1"/>
          </p:cNvSpPr>
          <p:nvPr>
            <p:ph idx="1"/>
          </p:nvPr>
        </p:nvSpPr>
        <p:spPr>
          <a:xfrm>
            <a:off x="3575050" y="793752"/>
            <a:ext cx="5111750" cy="3699857"/>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Text Placeholder 3"/>
          <p:cNvSpPr>
            <a:spLocks noGrp="1"/>
          </p:cNvSpPr>
          <p:nvPr>
            <p:ph type="body" sz="half" idx="2"/>
          </p:nvPr>
        </p:nvSpPr>
        <p:spPr>
          <a:xfrm>
            <a:off x="457202" y="1543053"/>
            <a:ext cx="3008313" cy="29465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556083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solidFill>
                  <a:schemeClr val="bg1"/>
                </a:solidFill>
              </a:defRPr>
            </a:lvl1pPr>
          </a:lstStyle>
          <a:p>
            <a:r>
              <a:rPr lang="en-US"/>
              <a:t>Click to edit Master title style</a:t>
            </a:r>
            <a:endParaRPr lang="en-CA"/>
          </a:p>
        </p:txBody>
      </p:sp>
      <p:sp>
        <p:nvSpPr>
          <p:cNvPr id="3" name="Picture Placeholder 2"/>
          <p:cNvSpPr>
            <a:spLocks noGrp="1"/>
          </p:cNvSpPr>
          <p:nvPr>
            <p:ph type="pic" idx="1"/>
          </p:nvPr>
        </p:nvSpPr>
        <p:spPr>
          <a:xfrm>
            <a:off x="1792288" y="819152"/>
            <a:ext cx="5486400" cy="2726531"/>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CA"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11089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 Target="../slides/slide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 Target="../slides/slide3.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16.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ags" Target="../tags/tag30.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0536" name="Rectangle 8"/>
          <p:cNvSpPr>
            <a:spLocks noGrp="1" noChangeArrowheads="1"/>
          </p:cNvSpPr>
          <p:nvPr>
            <p:ph type="sldNum" sz="quarter" idx="4"/>
          </p:nvPr>
        </p:nvSpPr>
        <p:spPr bwMode="auto">
          <a:xfrm>
            <a:off x="152400" y="4786312"/>
            <a:ext cx="838200" cy="357188"/>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900">
                <a:solidFill>
                  <a:schemeClr val="bg1"/>
                </a:solidFill>
                <a:latin typeface="Arial" charset="0"/>
              </a:defRPr>
            </a:lvl1pPr>
          </a:lstStyle>
          <a:p>
            <a:pPr>
              <a:defRPr/>
            </a:pPr>
            <a:fld id="{DDB09843-C29E-40EE-9BA6-D9DFF8510BCB}" type="slidenum">
              <a:rPr lang="en-US"/>
              <a:pPr>
                <a:defRPr/>
              </a:pPr>
              <a:t>‹#›</a:t>
            </a:fld>
            <a:endParaRPr lang="en-US" dirty="0"/>
          </a:p>
        </p:txBody>
      </p:sp>
      <p:sp>
        <p:nvSpPr>
          <p:cNvPr id="9" name="Rectangle 11"/>
          <p:cNvSpPr>
            <a:spLocks noChangeArrowheads="1"/>
          </p:cNvSpPr>
          <p:nvPr/>
        </p:nvSpPr>
        <p:spPr bwMode="auto">
          <a:xfrm>
            <a:off x="0" y="2"/>
            <a:ext cx="9144000" cy="5143499"/>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5123" name="Rectangle 3"/>
          <p:cNvSpPr>
            <a:spLocks noGrp="1" noChangeArrowheads="1"/>
          </p:cNvSpPr>
          <p:nvPr>
            <p:ph type="title"/>
          </p:nvPr>
        </p:nvSpPr>
        <p:spPr bwMode="auto">
          <a:xfrm>
            <a:off x="570639" y="2"/>
            <a:ext cx="8577072" cy="459581"/>
          </a:xfrm>
          <a:prstGeom prst="rect">
            <a:avLst/>
          </a:prstGeom>
          <a:solidFill>
            <a:srgbClr val="2A6EBB"/>
          </a:solidFill>
          <a:ln w="9525">
            <a:noFill/>
            <a:miter lim="800000"/>
            <a:headEnd/>
            <a:tailEnd/>
          </a:ln>
        </p:spPr>
        <p:txBody>
          <a:bodyPr vert="horz" wrap="square" lIns="91428" tIns="45714" rIns="91428" bIns="45714" numCol="1" anchor="ctr" anchorCtr="0" compatLnSpc="1">
            <a:prstTxWarp prst="textNoShape">
              <a:avLst/>
            </a:prstTxWarp>
          </a:bodyPr>
          <a:lstStyle/>
          <a:p>
            <a:pPr lvl="0"/>
            <a:r>
              <a:rPr lang="en-US"/>
              <a:t>Click to edit Master title style</a:t>
            </a:r>
            <a:endParaRPr lang="en-US" dirty="0"/>
          </a:p>
        </p:txBody>
      </p:sp>
      <p:sp>
        <p:nvSpPr>
          <p:cNvPr id="5124" name="Rectangle 4"/>
          <p:cNvSpPr>
            <a:spLocks noGrp="1" noChangeArrowheads="1"/>
          </p:cNvSpPr>
          <p:nvPr>
            <p:ph type="body" idx="1"/>
          </p:nvPr>
        </p:nvSpPr>
        <p:spPr bwMode="auto">
          <a:xfrm>
            <a:off x="227013" y="812800"/>
            <a:ext cx="8683625" cy="36258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bwMode="auto">
          <a:xfrm>
            <a:off x="0" y="2382"/>
            <a:ext cx="570639" cy="457200"/>
          </a:xfrm>
          <a:prstGeom prst="rect">
            <a:avLst/>
          </a:prstGeom>
          <a:solidFill>
            <a:srgbClr val="1E4F8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7" name="Picture 6">
            <a:hlinkClick r:id="rId16" action="ppaction://hlinksldjump"/>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1253" y="70666"/>
            <a:ext cx="388133" cy="320632"/>
          </a:xfrm>
          <a:prstGeom prst="rect">
            <a:avLst/>
          </a:prstGeom>
        </p:spPr>
      </p:pic>
    </p:spTree>
    <p:custDataLst>
      <p:tags r:id="rId15"/>
    </p:custDataLst>
    <p:extLst>
      <p:ext uri="{BB962C8B-B14F-4D97-AF65-F5344CB8AC3E}">
        <p14:creationId xmlns:p14="http://schemas.microsoft.com/office/powerpoint/2010/main" val="286930719"/>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buClrTx/>
        <a:buChar char="•"/>
        <a:defRPr sz="2200">
          <a:solidFill>
            <a:schemeClr val="bg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Tx/>
        <a:buFont typeface="Times"/>
        <a:buChar char="•"/>
        <a:defRPr sz="2000">
          <a:solidFill>
            <a:schemeClr val="bg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Tx/>
        <a:buChar char="•"/>
        <a:defRPr>
          <a:solidFill>
            <a:schemeClr val="bg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Tx/>
        <a:buFont typeface="Times"/>
        <a:buChar char="•"/>
        <a:defRPr sz="1600">
          <a:solidFill>
            <a:schemeClr val="bg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Tx/>
        <a:buFont typeface="Times"/>
        <a:buChar char="•"/>
        <a:defRPr sz="1400">
          <a:solidFill>
            <a:schemeClr val="bg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0536" name="Rectangle 8"/>
          <p:cNvSpPr>
            <a:spLocks noGrp="1" noChangeArrowheads="1"/>
          </p:cNvSpPr>
          <p:nvPr>
            <p:ph type="sldNum" sz="quarter" idx="4"/>
          </p:nvPr>
        </p:nvSpPr>
        <p:spPr bwMode="auto">
          <a:xfrm>
            <a:off x="152400" y="4786312"/>
            <a:ext cx="838200" cy="357188"/>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900">
                <a:solidFill>
                  <a:schemeClr val="bg1"/>
                </a:solidFill>
                <a:latin typeface="Arial" charset="0"/>
              </a:defRPr>
            </a:lvl1pPr>
          </a:lstStyle>
          <a:p>
            <a:pPr>
              <a:defRPr/>
            </a:pPr>
            <a:fld id="{DDB09843-C29E-40EE-9BA6-D9DFF8510BCB}" type="slidenum">
              <a:rPr lang="en-US"/>
              <a:pPr>
                <a:defRPr/>
              </a:pPr>
              <a:t>‹#›</a:t>
            </a:fld>
            <a:endParaRPr lang="en-US" dirty="0"/>
          </a:p>
        </p:txBody>
      </p:sp>
      <p:sp>
        <p:nvSpPr>
          <p:cNvPr id="9" name="Rectangle 11"/>
          <p:cNvSpPr>
            <a:spLocks noChangeArrowheads="1"/>
          </p:cNvSpPr>
          <p:nvPr/>
        </p:nvSpPr>
        <p:spPr bwMode="auto">
          <a:xfrm>
            <a:off x="0" y="2"/>
            <a:ext cx="9144000" cy="5143499"/>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5123" name="Rectangle 3"/>
          <p:cNvSpPr>
            <a:spLocks noGrp="1" noChangeArrowheads="1"/>
          </p:cNvSpPr>
          <p:nvPr>
            <p:ph type="title"/>
          </p:nvPr>
        </p:nvSpPr>
        <p:spPr bwMode="auto">
          <a:xfrm>
            <a:off x="570639" y="2"/>
            <a:ext cx="8577072" cy="459581"/>
          </a:xfrm>
          <a:prstGeom prst="rect">
            <a:avLst/>
          </a:prstGeom>
          <a:solidFill>
            <a:srgbClr val="97233F"/>
          </a:solidFill>
          <a:ln w="9525">
            <a:noFill/>
            <a:miter lim="800000"/>
            <a:headEnd/>
            <a:tailEnd/>
          </a:ln>
        </p:spPr>
        <p:txBody>
          <a:bodyPr vert="horz" wrap="square" lIns="91428" tIns="45714" rIns="91428" bIns="45714" numCol="1" anchor="ctr" anchorCtr="0" compatLnSpc="1">
            <a:prstTxWarp prst="textNoShape">
              <a:avLst/>
            </a:prstTxWarp>
          </a:bodyPr>
          <a:lstStyle/>
          <a:p>
            <a:pPr lvl="0"/>
            <a:r>
              <a:rPr lang="en-US"/>
              <a:t>Click to edit Master title style</a:t>
            </a:r>
            <a:endParaRPr lang="en-US" dirty="0"/>
          </a:p>
        </p:txBody>
      </p:sp>
      <p:sp>
        <p:nvSpPr>
          <p:cNvPr id="5124" name="Rectangle 4"/>
          <p:cNvSpPr>
            <a:spLocks noGrp="1" noChangeArrowheads="1"/>
          </p:cNvSpPr>
          <p:nvPr>
            <p:ph type="body" idx="1"/>
          </p:nvPr>
        </p:nvSpPr>
        <p:spPr bwMode="auto">
          <a:xfrm>
            <a:off x="227013" y="812800"/>
            <a:ext cx="8683625" cy="36258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bwMode="auto">
          <a:xfrm>
            <a:off x="0" y="2382"/>
            <a:ext cx="570639" cy="457200"/>
          </a:xfrm>
          <a:prstGeom prst="rect">
            <a:avLst/>
          </a:prstGeom>
          <a:solidFill>
            <a:srgbClr val="5B15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7" name="Picture 6" descr="Activity Clock.png"/>
          <p:cNvPicPr>
            <a:picLocks noChangeAspect="1"/>
          </p:cNvPicPr>
          <p:nvPr userDrawn="1"/>
        </p:nvPicPr>
        <p:blipFill>
          <a:blip r:embed="rId16" cstate="print"/>
          <a:stretch>
            <a:fillRect/>
          </a:stretch>
        </p:blipFill>
        <p:spPr>
          <a:xfrm>
            <a:off x="7400260" y="616535"/>
            <a:ext cx="1495039" cy="1292811"/>
          </a:xfrm>
          <a:prstGeom prst="rect">
            <a:avLst/>
          </a:prstGeom>
        </p:spPr>
      </p:pic>
      <p:pic>
        <p:nvPicPr>
          <p:cNvPr id="10" name="Picture 9">
            <a:hlinkClick r:id="rId17" action="ppaction://hlinksldjump"/>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1253" y="70666"/>
            <a:ext cx="388133" cy="320632"/>
          </a:xfrm>
          <a:prstGeom prst="rect">
            <a:avLst/>
          </a:prstGeom>
        </p:spPr>
      </p:pic>
    </p:spTree>
    <p:custDataLst>
      <p:tags r:id="rId15"/>
    </p:custDataLst>
    <p:extLst>
      <p:ext uri="{BB962C8B-B14F-4D97-AF65-F5344CB8AC3E}">
        <p14:creationId xmlns:p14="http://schemas.microsoft.com/office/powerpoint/2010/main" val="3923986667"/>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buClrTx/>
        <a:buChar char="•"/>
        <a:defRPr sz="2200">
          <a:solidFill>
            <a:schemeClr val="bg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Tx/>
        <a:buFont typeface="Times"/>
        <a:buChar char="•"/>
        <a:defRPr sz="2000">
          <a:solidFill>
            <a:schemeClr val="bg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Tx/>
        <a:buChar char="•"/>
        <a:defRPr>
          <a:solidFill>
            <a:schemeClr val="bg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Tx/>
        <a:buFont typeface="Times"/>
        <a:buChar char="•"/>
        <a:defRPr sz="1600">
          <a:solidFill>
            <a:schemeClr val="bg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Tx/>
        <a:buFont typeface="Times"/>
        <a:buChar char="•"/>
        <a:defRPr sz="1400">
          <a:solidFill>
            <a:schemeClr val="bg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2BE0B-C9BC-6DC9-AB89-CE731DD081E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883BC-5068-C7E2-F19B-B8DD5446F4D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C18AB-6B74-4EC1-C2DF-230ED8E62E1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1F470E00-FC3B-4E6E-8637-861095C879FB}" type="datetimeFigureOut">
              <a:rPr lang="en-US" smtClean="0"/>
              <a:t>7/1/2025</a:t>
            </a:fld>
            <a:endParaRPr lang="en-US"/>
          </a:p>
        </p:txBody>
      </p:sp>
      <p:sp>
        <p:nvSpPr>
          <p:cNvPr id="5" name="Footer Placeholder 4">
            <a:extLst>
              <a:ext uri="{FF2B5EF4-FFF2-40B4-BE49-F238E27FC236}">
                <a16:creationId xmlns:a16="http://schemas.microsoft.com/office/drawing/2014/main" id="{E1F164F9-B451-5391-DBDC-6A8E762CE06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C2A260-0E1C-EBF2-6C97-F76F70305D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8454CAF2-7C77-4B69-B2F8-CFE55789FD76}" type="slidenum">
              <a:rPr lang="en-US" smtClean="0"/>
              <a:t>‹#›</a:t>
            </a:fld>
            <a:endParaRPr lang="en-US"/>
          </a:p>
        </p:txBody>
      </p:sp>
    </p:spTree>
    <p:extLst>
      <p:ext uri="{BB962C8B-B14F-4D97-AF65-F5344CB8AC3E}">
        <p14:creationId xmlns:p14="http://schemas.microsoft.com/office/powerpoint/2010/main" val="406134443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0536" name="Rectangle 8"/>
          <p:cNvSpPr>
            <a:spLocks noGrp="1" noChangeArrowheads="1"/>
          </p:cNvSpPr>
          <p:nvPr>
            <p:ph type="sldNum" sz="quarter" idx="4"/>
          </p:nvPr>
        </p:nvSpPr>
        <p:spPr bwMode="auto">
          <a:xfrm>
            <a:off x="152400" y="4786312"/>
            <a:ext cx="838200" cy="357188"/>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900">
                <a:solidFill>
                  <a:schemeClr val="bg1"/>
                </a:solidFill>
                <a:latin typeface="Arial" charset="0"/>
              </a:defRPr>
            </a:lvl1pPr>
          </a:lstStyle>
          <a:p>
            <a:pPr>
              <a:defRPr/>
            </a:pPr>
            <a:fld id="{DDB09843-C29E-40EE-9BA6-D9DFF8510BCB}" type="slidenum">
              <a:rPr lang="en-US"/>
              <a:pPr>
                <a:defRPr/>
              </a:pPr>
              <a:t>‹#›</a:t>
            </a:fld>
            <a:endParaRPr lang="en-US" dirty="0"/>
          </a:p>
        </p:txBody>
      </p:sp>
      <p:sp>
        <p:nvSpPr>
          <p:cNvPr id="9" name="Rectangle 11"/>
          <p:cNvSpPr>
            <a:spLocks noChangeArrowheads="1"/>
          </p:cNvSpPr>
          <p:nvPr/>
        </p:nvSpPr>
        <p:spPr bwMode="auto">
          <a:xfrm>
            <a:off x="0" y="2"/>
            <a:ext cx="9144000" cy="5143499"/>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5123" name="Rectangle 3"/>
          <p:cNvSpPr>
            <a:spLocks noGrp="1" noChangeArrowheads="1"/>
          </p:cNvSpPr>
          <p:nvPr>
            <p:ph type="title"/>
          </p:nvPr>
        </p:nvSpPr>
        <p:spPr bwMode="auto">
          <a:xfrm>
            <a:off x="570639" y="2"/>
            <a:ext cx="8577072" cy="459581"/>
          </a:xfrm>
          <a:prstGeom prst="rect">
            <a:avLst/>
          </a:prstGeom>
          <a:solidFill>
            <a:srgbClr val="2A6EBB"/>
          </a:solidFill>
          <a:ln w="9525">
            <a:noFill/>
            <a:miter lim="800000"/>
            <a:headEnd/>
            <a:tailEnd/>
          </a:ln>
        </p:spPr>
        <p:txBody>
          <a:bodyPr vert="horz" wrap="square" lIns="91428" tIns="45714" rIns="91428" bIns="45714" numCol="1" anchor="ctr" anchorCtr="0" compatLnSpc="1">
            <a:prstTxWarp prst="textNoShape">
              <a:avLst/>
            </a:prstTxWarp>
          </a:bodyPr>
          <a:lstStyle/>
          <a:p>
            <a:pPr lvl="0"/>
            <a:r>
              <a:rPr lang="en-US"/>
              <a:t>Click to edit Master title style</a:t>
            </a:r>
            <a:endParaRPr lang="en-US" dirty="0"/>
          </a:p>
        </p:txBody>
      </p:sp>
      <p:sp>
        <p:nvSpPr>
          <p:cNvPr id="5124" name="Rectangle 4"/>
          <p:cNvSpPr>
            <a:spLocks noGrp="1" noChangeArrowheads="1"/>
          </p:cNvSpPr>
          <p:nvPr>
            <p:ph type="body" idx="1"/>
          </p:nvPr>
        </p:nvSpPr>
        <p:spPr bwMode="auto">
          <a:xfrm>
            <a:off x="227013" y="812800"/>
            <a:ext cx="8683625" cy="36258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bwMode="auto">
          <a:xfrm>
            <a:off x="0" y="2382"/>
            <a:ext cx="570639" cy="457200"/>
          </a:xfrm>
          <a:prstGeom prst="rect">
            <a:avLst/>
          </a:prstGeom>
          <a:solidFill>
            <a:srgbClr val="1E4F8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7" name="Picture 6">
            <a:hlinkClick r:id="" action="ppaction://noaction"/>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253" y="70666"/>
            <a:ext cx="388133" cy="320632"/>
          </a:xfrm>
          <a:prstGeom prst="rect">
            <a:avLst/>
          </a:prstGeom>
        </p:spPr>
      </p:pic>
    </p:spTree>
    <p:custDataLst>
      <p:tags r:id="rId15"/>
    </p:custDataLst>
    <p:extLst>
      <p:ext uri="{BB962C8B-B14F-4D97-AF65-F5344CB8AC3E}">
        <p14:creationId xmlns:p14="http://schemas.microsoft.com/office/powerpoint/2010/main" val="286930719"/>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buClrTx/>
        <a:buChar char="•"/>
        <a:defRPr sz="2200">
          <a:solidFill>
            <a:schemeClr val="bg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Tx/>
        <a:buFont typeface="Times"/>
        <a:buChar char="•"/>
        <a:defRPr sz="2000">
          <a:solidFill>
            <a:schemeClr val="bg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Tx/>
        <a:buChar char="•"/>
        <a:defRPr>
          <a:solidFill>
            <a:schemeClr val="bg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Tx/>
        <a:buFont typeface="Times"/>
        <a:buChar char="•"/>
        <a:defRPr sz="1600">
          <a:solidFill>
            <a:schemeClr val="bg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Tx/>
        <a:buFont typeface="Times"/>
        <a:buChar char="•"/>
        <a:defRPr sz="1400">
          <a:solidFill>
            <a:schemeClr val="bg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5.xml"/><Relationship Id="rId7" Type="http://schemas.openxmlformats.org/officeDocument/2006/relationships/diagramColors" Target="../diagrams/colors3.xml"/><Relationship Id="rId2" Type="http://schemas.openxmlformats.org/officeDocument/2006/relationships/slideLayout" Target="../slideLayouts/slideLayout6.xml"/><Relationship Id="rId1" Type="http://schemas.openxmlformats.org/officeDocument/2006/relationships/tags" Target="../tags/tag5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7.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Layout" Target="../slideLayouts/slideLayout27.xml"/><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7.xml"/><Relationship Id="rId7" Type="http://schemas.openxmlformats.org/officeDocument/2006/relationships/image" Target="../media/image33.JPEG"/><Relationship Id="rId2"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9.xml"/><Relationship Id="rId7" Type="http://schemas.openxmlformats.org/officeDocument/2006/relationships/diagramColors" Target="../diagrams/colors4.xml"/><Relationship Id="rId2"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64.xml"/><Relationship Id="rId5" Type="http://schemas.openxmlformats.org/officeDocument/2006/relationships/image" Target="../media/image36.emf"/><Relationship Id="rId4" Type="http://schemas.openxmlformats.org/officeDocument/2006/relationships/package" Target="../embeddings/Microsoft_Visio_Drawing2.vsdx"/></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66.xml"/><Relationship Id="rId5" Type="http://schemas.openxmlformats.org/officeDocument/2006/relationships/hyperlink" Target="005_CineLife_Plus_Electronics_Links/020-103075-02-Christie-LIT-TECH-REF-CineLifePlus-1.1.0.pdf"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67.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68.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5.xml"/><Relationship Id="rId7" Type="http://schemas.openxmlformats.org/officeDocument/2006/relationships/image" Target="../media/image44.emf"/><Relationship Id="rId12"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ags" Target="../tags/tag69.xml"/><Relationship Id="rId6" Type="http://schemas.openxmlformats.org/officeDocument/2006/relationships/oleObject" Target="../embeddings/oleObject4.bin"/><Relationship Id="rId11" Type="http://schemas.openxmlformats.org/officeDocument/2006/relationships/image" Target="../media/image47.png"/><Relationship Id="rId5" Type="http://schemas.openxmlformats.org/officeDocument/2006/relationships/image" Target="../media/image43.emf"/><Relationship Id="rId10" Type="http://schemas.openxmlformats.org/officeDocument/2006/relationships/image" Target="../media/image46.png"/><Relationship Id="rId4" Type="http://schemas.openxmlformats.org/officeDocument/2006/relationships/oleObject" Target="../embeddings/oleObject3.bin"/><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26.xml"/><Relationship Id="rId7" Type="http://schemas.openxmlformats.org/officeDocument/2006/relationships/diagramColors" Target="../diagrams/colors5.xml"/><Relationship Id="rId2" Type="http://schemas.openxmlformats.org/officeDocument/2006/relationships/slideLayout" Target="../slideLayouts/slideLayout6.xml"/><Relationship Id="rId1" Type="http://schemas.openxmlformats.org/officeDocument/2006/relationships/tags" Target="../tags/tag70.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71.xml"/><Relationship Id="rId5" Type="http://schemas.openxmlformats.org/officeDocument/2006/relationships/image" Target="../media/image50.jpe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72.xml"/><Relationship Id="rId6" Type="http://schemas.openxmlformats.org/officeDocument/2006/relationships/image" Target="../media/image51.JPEG"/><Relationship Id="rId5" Type="http://schemas.openxmlformats.org/officeDocument/2006/relationships/image" Target="../media/image49.pn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73.xml"/><Relationship Id="rId5" Type="http://schemas.openxmlformats.org/officeDocument/2006/relationships/image" Target="../media/image53.JPE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74.xml"/><Relationship Id="rId5" Type="http://schemas.openxmlformats.org/officeDocument/2006/relationships/image" Target="../media/image55.jpeg"/><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3.xml"/><Relationship Id="rId1" Type="http://schemas.openxmlformats.org/officeDocument/2006/relationships/tags" Target="../tags/tag75.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1.JPEG"/><Relationship Id="rId2" Type="http://schemas.openxmlformats.org/officeDocument/2006/relationships/slideLayout" Target="../slideLayouts/slideLayout6.xml"/><Relationship Id="rId1" Type="http://schemas.openxmlformats.org/officeDocument/2006/relationships/tags" Target="../tags/tag7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77.xml"/><Relationship Id="rId5" Type="http://schemas.openxmlformats.org/officeDocument/2006/relationships/image" Target="../media/image51.JPEG"/><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7.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78.xml"/><Relationship Id="rId6" Type="http://schemas.openxmlformats.org/officeDocument/2006/relationships/image" Target="../media/image64.jpeg"/><Relationship Id="rId5" Type="http://schemas.openxmlformats.org/officeDocument/2006/relationships/image" Target="../media/image63.emf"/><Relationship Id="rId4" Type="http://schemas.openxmlformats.org/officeDocument/2006/relationships/package" Target="../embeddings/Microsoft_Visio_Drawing4.vsdx"/></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79.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80.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81.xml"/><Relationship Id="rId5" Type="http://schemas.openxmlformats.org/officeDocument/2006/relationships/image" Target="../media/image15.png"/><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38.xml"/><Relationship Id="rId7" Type="http://schemas.openxmlformats.org/officeDocument/2006/relationships/diagramColors" Target="../diagrams/colors6.xml"/><Relationship Id="rId2" Type="http://schemas.openxmlformats.org/officeDocument/2006/relationships/slideLayout" Target="../slideLayouts/slideLayout6.xml"/><Relationship Id="rId1" Type="http://schemas.openxmlformats.org/officeDocument/2006/relationships/tags" Target="../tags/tag8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83.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84.xml"/><Relationship Id="rId5" Type="http://schemas.openxmlformats.org/officeDocument/2006/relationships/image" Target="../media/image70.png"/><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jpeg"/><Relationship Id="rId2" Type="http://schemas.openxmlformats.org/officeDocument/2006/relationships/slideLayout" Target="../slideLayouts/slideLayout6.xml"/><Relationship Id="rId1" Type="http://schemas.openxmlformats.org/officeDocument/2006/relationships/tags" Target="../tags/tag85.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86.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87.xm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88.xml"/><Relationship Id="rId4" Type="http://schemas.openxmlformats.org/officeDocument/2006/relationships/image" Target="../media/image76.jp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11.emf"/><Relationship Id="rId5" Type="http://schemas.openxmlformats.org/officeDocument/2006/relationships/package" Target="../embeddings/Microsoft_Visio_Drawing.vsdx"/><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emf"/><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package" Target="../embeddings/Microsoft_Visio_Drawing1.vsdx"/><Relationship Id="rId5" Type="http://schemas.openxmlformats.org/officeDocument/2006/relationships/image" Target="../media/image10.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2.xml"/><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482552" y="884932"/>
            <a:ext cx="7905310" cy="1011044"/>
          </a:xfrm>
          <a:noFill/>
        </p:spPr>
        <p:txBody>
          <a:bodyPr/>
          <a:lstStyle/>
          <a:p>
            <a:pPr eaLnBrk="1" hangingPunct="1"/>
            <a:r>
              <a:rPr lang="en-US" b="1" dirty="0">
                <a:solidFill>
                  <a:schemeClr val="bg1"/>
                </a:solidFill>
              </a:rPr>
              <a:t>CineLife+ 2K</a:t>
            </a:r>
            <a:r>
              <a:rPr lang="en-US" sz="3200" dirty="0">
                <a:solidFill>
                  <a:schemeClr val="bg1"/>
                </a:solidFill>
                <a:latin typeface="Calibri" panose="020F0502020204030204" pitchFamily="34" charset="0"/>
              </a:rPr>
              <a:t>™</a:t>
            </a:r>
            <a:r>
              <a:rPr lang="en-US" b="1" dirty="0">
                <a:solidFill>
                  <a:schemeClr val="bg1"/>
                </a:solidFill>
              </a:rPr>
              <a:t> Electronics</a:t>
            </a:r>
            <a:br>
              <a:rPr lang="en-US" b="1" dirty="0">
                <a:solidFill>
                  <a:schemeClr val="bg1"/>
                </a:solidFill>
              </a:rPr>
            </a:br>
            <a:r>
              <a:rPr lang="en-US" b="1" dirty="0">
                <a:solidFill>
                  <a:schemeClr val="bg1"/>
                </a:solidFill>
              </a:rPr>
              <a:t>CP2406-RBe, CP2409-RBe and CP2411-RBe </a:t>
            </a:r>
          </a:p>
        </p:txBody>
      </p:sp>
      <p:cxnSp>
        <p:nvCxnSpPr>
          <p:cNvPr id="3" name="Straight Connector 2"/>
          <p:cNvCxnSpPr>
            <a:cxnSpLocks/>
          </p:cNvCxnSpPr>
          <p:nvPr/>
        </p:nvCxnSpPr>
        <p:spPr bwMode="auto">
          <a:xfrm>
            <a:off x="380243" y="884932"/>
            <a:ext cx="0" cy="1708009"/>
          </a:xfrm>
          <a:prstGeom prst="line">
            <a:avLst/>
          </a:prstGeom>
          <a:solidFill>
            <a:schemeClr val="accent1"/>
          </a:solidFill>
          <a:ln w="19050" cap="flat" cmpd="sng" algn="ctr">
            <a:solidFill>
              <a:srgbClr val="0070C0"/>
            </a:solidFill>
            <a:prstDash val="solid"/>
            <a:round/>
            <a:headEnd type="none" w="med" len="med"/>
            <a:tailEnd type="none" w="med" len="med"/>
          </a:ln>
          <a:effectLst/>
        </p:spPr>
      </p:cxnSp>
      <p:pic>
        <p:nvPicPr>
          <p:cNvPr id="8" name="Picture 7">
            <a:extLst>
              <a:ext uri="{FF2B5EF4-FFF2-40B4-BE49-F238E27FC236}">
                <a16:creationId xmlns:a16="http://schemas.microsoft.com/office/drawing/2014/main" id="{D60557A3-ECDC-D31C-CE5E-8289C4625DF4}"/>
              </a:ext>
            </a:extLst>
          </p:cNvPr>
          <p:cNvPicPr>
            <a:picLocks noChangeAspect="1"/>
          </p:cNvPicPr>
          <p:nvPr/>
        </p:nvPicPr>
        <p:blipFill>
          <a:blip r:embed="rId4"/>
          <a:stretch>
            <a:fillRect/>
          </a:stretch>
        </p:blipFill>
        <p:spPr>
          <a:xfrm>
            <a:off x="114987" y="68809"/>
            <a:ext cx="1490662" cy="464622"/>
          </a:xfrm>
          <a:prstGeom prst="rect">
            <a:avLst/>
          </a:prstGeom>
        </p:spPr>
      </p:pic>
      <p:pic>
        <p:nvPicPr>
          <p:cNvPr id="9" name="Picture 8">
            <a:extLst>
              <a:ext uri="{FF2B5EF4-FFF2-40B4-BE49-F238E27FC236}">
                <a16:creationId xmlns:a16="http://schemas.microsoft.com/office/drawing/2014/main" id="{A32860BF-04BB-5F9C-D024-AFF7D7970553}"/>
              </a:ext>
            </a:extLst>
          </p:cNvPr>
          <p:cNvPicPr>
            <a:picLocks noChangeAspect="1"/>
          </p:cNvPicPr>
          <p:nvPr/>
        </p:nvPicPr>
        <p:blipFill>
          <a:blip r:embed="rId5"/>
          <a:stretch>
            <a:fillRect/>
          </a:stretch>
        </p:blipFill>
        <p:spPr>
          <a:xfrm>
            <a:off x="401320" y="1867198"/>
            <a:ext cx="2016568" cy="725743"/>
          </a:xfrm>
          <a:prstGeom prst="rect">
            <a:avLst/>
          </a:prstGeom>
        </p:spPr>
      </p:pic>
      <p:pic>
        <p:nvPicPr>
          <p:cNvPr id="2" name="Picture 1" descr="A black projector with a lens&#10;&#10;Description automatically generated">
            <a:extLst>
              <a:ext uri="{FF2B5EF4-FFF2-40B4-BE49-F238E27FC236}">
                <a16:creationId xmlns:a16="http://schemas.microsoft.com/office/drawing/2014/main" id="{4609EB6A-9AC2-4577-3DB1-07D1D44DAA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3238" y="1332051"/>
            <a:ext cx="4103301" cy="4103301"/>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System Overview</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sp>
        <p:nvSpPr>
          <p:cNvPr id="7" name="Content Placeholder 2"/>
          <p:cNvSpPr txBox="1">
            <a:spLocks/>
          </p:cNvSpPr>
          <p:nvPr/>
        </p:nvSpPr>
        <p:spPr bwMode="auto">
          <a:xfrm>
            <a:off x="227013" y="742950"/>
            <a:ext cx="8535987" cy="2209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57150" indent="0">
              <a:buClrTx/>
              <a:buNone/>
            </a:pPr>
            <a:r>
              <a:rPr lang="en-US" sz="2400" b="1" kern="0" dirty="0">
                <a:solidFill>
                  <a:schemeClr val="bg1"/>
                </a:solidFill>
                <a:latin typeface="Calibri" panose="020F0502020204030204" pitchFamily="34" charset="0"/>
                <a:cs typeface="Calibri" panose="020F0502020204030204" pitchFamily="34" charset="0"/>
              </a:rPr>
              <a:t>The CineLife+ 2K Cardcage</a:t>
            </a:r>
            <a:r>
              <a:rPr lang="en-US" sz="1900" b="1" kern="0" dirty="0">
                <a:solidFill>
                  <a:schemeClr val="bg1"/>
                </a:solidFill>
                <a:latin typeface="Calibri" panose="020F0502020204030204" pitchFamily="34" charset="0"/>
                <a:cs typeface="Calibri" panose="020F0502020204030204" pitchFamily="34" charset="0"/>
              </a:rPr>
              <a:t>:</a:t>
            </a:r>
          </a:p>
          <a:p>
            <a:pPr marL="57150" indent="0">
              <a:buClrTx/>
              <a:buNone/>
            </a:pPr>
            <a:endParaRPr lang="en-US" sz="300" kern="0" dirty="0">
              <a:solidFill>
                <a:schemeClr val="bg1"/>
              </a:solidFill>
              <a:latin typeface="Calibri" panose="020F0502020204030204" pitchFamily="34" charset="0"/>
              <a:cs typeface="Calibri" panose="020F0502020204030204" pitchFamily="34" charset="0"/>
            </a:endParaRPr>
          </a:p>
          <a:p>
            <a:pPr marL="400050">
              <a:buClrTx/>
            </a:pPr>
            <a:r>
              <a:rPr lang="en-US" sz="1900" kern="0" dirty="0">
                <a:solidFill>
                  <a:schemeClr val="bg1"/>
                </a:solidFill>
                <a:latin typeface="Calibri" panose="020F0502020204030204" pitchFamily="34" charset="0"/>
                <a:cs typeface="Calibri" panose="020F0502020204030204" pitchFamily="34" charset="0"/>
              </a:rPr>
              <a:t>New Series IV Cardcage that will support “-RBe” series of projectors.</a:t>
            </a:r>
            <a:endParaRPr lang="en-US" sz="1900" b="1" kern="0" dirty="0">
              <a:solidFill>
                <a:schemeClr val="bg1"/>
              </a:solidFill>
              <a:latin typeface="Calibri" panose="020F0502020204030204" pitchFamily="34" charset="0"/>
              <a:cs typeface="Calibri" panose="020F0502020204030204" pitchFamily="34" charset="0"/>
            </a:endParaRPr>
          </a:p>
          <a:p>
            <a:pPr marL="400050">
              <a:buClrTx/>
            </a:pPr>
            <a:endParaRPr lang="en-US" sz="1900" kern="0" dirty="0">
              <a:solidFill>
                <a:schemeClr val="bg1"/>
              </a:solidFill>
              <a:latin typeface="Calibri" panose="020F0502020204030204" pitchFamily="34" charset="0"/>
              <a:cs typeface="Calibri" panose="020F0502020204030204" pitchFamily="34" charset="0"/>
            </a:endParaRPr>
          </a:p>
          <a:p>
            <a:pPr marL="400050">
              <a:buClrTx/>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0" kern="0" dirty="0">
              <a:solidFill>
                <a:schemeClr val="bg1"/>
              </a:solidFill>
              <a:latin typeface="Calibri" panose="020F0502020204030204" pitchFamily="34" charset="0"/>
              <a:cs typeface="Calibri" panose="020F0502020204030204" pitchFamily="34" charset="0"/>
            </a:endParaRPr>
          </a:p>
          <a:p>
            <a:pPr marL="0" indent="0">
              <a:buClrTx/>
              <a:buNone/>
            </a:pPr>
            <a:endParaRPr lang="en-US" sz="1700" b="0" kern="0" dirty="0">
              <a:solidFill>
                <a:schemeClr val="bg1"/>
              </a:solidFill>
              <a:latin typeface="Calibri" panose="020F0502020204030204" pitchFamily="34" charset="0"/>
              <a:cs typeface="Calibri" panose="020F0502020204030204" pitchFamily="34" charset="0"/>
            </a:endParaRPr>
          </a:p>
          <a:p>
            <a:pPr>
              <a:buClrTx/>
            </a:pPr>
            <a:endParaRPr lang="en-US" sz="1700" b="0" kern="0" dirty="0"/>
          </a:p>
        </p:txBody>
      </p:sp>
      <p:pic>
        <p:nvPicPr>
          <p:cNvPr id="11" name="Picture 10">
            <a:extLst>
              <a:ext uri="{FF2B5EF4-FFF2-40B4-BE49-F238E27FC236}">
                <a16:creationId xmlns:a16="http://schemas.microsoft.com/office/drawing/2014/main" id="{F03B2E7C-5A9D-B57E-758B-8E33FADC148C}"/>
              </a:ext>
            </a:extLst>
          </p:cNvPr>
          <p:cNvPicPr>
            <a:picLocks noChangeAspect="1"/>
          </p:cNvPicPr>
          <p:nvPr/>
        </p:nvPicPr>
        <p:blipFill>
          <a:blip r:embed="rId4"/>
          <a:stretch>
            <a:fillRect/>
          </a:stretch>
        </p:blipFill>
        <p:spPr>
          <a:xfrm>
            <a:off x="4592337" y="1663700"/>
            <a:ext cx="4318301" cy="2979062"/>
          </a:xfrm>
          <a:prstGeom prst="rect">
            <a:avLst/>
          </a:prstGeom>
        </p:spPr>
      </p:pic>
      <p:sp>
        <p:nvSpPr>
          <p:cNvPr id="12" name="Content Placeholder 2">
            <a:extLst>
              <a:ext uri="{FF2B5EF4-FFF2-40B4-BE49-F238E27FC236}">
                <a16:creationId xmlns:a16="http://schemas.microsoft.com/office/drawing/2014/main" id="{415681FA-1743-440B-4DAE-600A1F35648C}"/>
              </a:ext>
            </a:extLst>
          </p:cNvPr>
          <p:cNvSpPr txBox="1">
            <a:spLocks/>
          </p:cNvSpPr>
          <p:nvPr/>
        </p:nvSpPr>
        <p:spPr bwMode="auto">
          <a:xfrm>
            <a:off x="227013" y="1663700"/>
            <a:ext cx="4421187" cy="2209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400050">
              <a:buClrTx/>
            </a:pPr>
            <a:r>
              <a:rPr lang="en-US" sz="1900" kern="0" dirty="0">
                <a:solidFill>
                  <a:schemeClr val="bg1"/>
                </a:solidFill>
                <a:latin typeface="Calibri" panose="020F0502020204030204" pitchFamily="34" charset="0"/>
                <a:cs typeface="Calibri" panose="020F0502020204030204" pitchFamily="34" charset="0"/>
              </a:rPr>
              <a:t>Since the “-RBe” models have a 2K resolution, they technically don’t need the 4K processing power that’s in a CineLife+ cardcage.</a:t>
            </a:r>
          </a:p>
          <a:p>
            <a:pPr marL="400050">
              <a:buClrTx/>
            </a:pPr>
            <a:r>
              <a:rPr lang="en-US" sz="1900" kern="0" dirty="0">
                <a:solidFill>
                  <a:schemeClr val="bg1"/>
                </a:solidFill>
                <a:latin typeface="Calibri" panose="020F0502020204030204" pitchFamily="34" charset="0"/>
                <a:cs typeface="Calibri" panose="020F0502020204030204" pitchFamily="34" charset="0"/>
              </a:rPr>
              <a:t>The CAVE-2K is the main “board” in a new CineLife+ 2K cardcage. It is capable of processing video up to 2K @120Hz. It is able to accept 4K @60Hz, but will downscale (due to DMD size). </a:t>
            </a:r>
          </a:p>
          <a:p>
            <a:pPr marL="400050">
              <a:buClrTx/>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0" kern="0" dirty="0">
              <a:solidFill>
                <a:schemeClr val="bg1"/>
              </a:solidFill>
              <a:latin typeface="Calibri" panose="020F0502020204030204" pitchFamily="34" charset="0"/>
              <a:cs typeface="Calibri" panose="020F0502020204030204" pitchFamily="34" charset="0"/>
            </a:endParaRPr>
          </a:p>
          <a:p>
            <a:pPr marL="0" indent="0">
              <a:buClrTx/>
              <a:buNone/>
            </a:pPr>
            <a:endParaRPr lang="en-US" sz="1700" b="0" kern="0" dirty="0">
              <a:solidFill>
                <a:schemeClr val="bg1"/>
              </a:solidFill>
              <a:latin typeface="Calibri" panose="020F0502020204030204" pitchFamily="34" charset="0"/>
              <a:cs typeface="Calibri" panose="020F0502020204030204" pitchFamily="34" charset="0"/>
            </a:endParaRPr>
          </a:p>
          <a:p>
            <a:pPr>
              <a:buClrTx/>
            </a:pPr>
            <a:endParaRPr lang="en-US" sz="1700" b="0" kern="0" dirty="0"/>
          </a:p>
        </p:txBody>
      </p:sp>
    </p:spTree>
    <p:custDataLst>
      <p:tags r:id="rId1"/>
    </p:custDataLst>
    <p:extLst>
      <p:ext uri="{BB962C8B-B14F-4D97-AF65-F5344CB8AC3E}">
        <p14:creationId xmlns:p14="http://schemas.microsoft.com/office/powerpoint/2010/main" val="163483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black machine with a white background&#10;&#10;Description automatically generated">
            <a:extLst>
              <a:ext uri="{FF2B5EF4-FFF2-40B4-BE49-F238E27FC236}">
                <a16:creationId xmlns:a16="http://schemas.microsoft.com/office/drawing/2014/main" id="{535BD2FB-A234-BEAF-29EA-0713C0CE2AAB}"/>
              </a:ext>
            </a:extLst>
          </p:cNvPr>
          <p:cNvPicPr>
            <a:picLocks noChangeAspect="1"/>
          </p:cNvPicPr>
          <p:nvPr/>
        </p:nvPicPr>
        <p:blipFill rotWithShape="1">
          <a:blip r:embed="rId4">
            <a:extLst>
              <a:ext uri="{28A0092B-C50C-407E-A947-70E740481C1C}">
                <a14:useLocalDpi xmlns:a14="http://schemas.microsoft.com/office/drawing/2010/main" val="0"/>
              </a:ext>
            </a:extLst>
          </a:blip>
          <a:srcRect l="35556" t="38148" r="21111" b="23006"/>
          <a:stretch/>
        </p:blipFill>
        <p:spPr>
          <a:xfrm>
            <a:off x="457200" y="1187758"/>
            <a:ext cx="5567656" cy="3743352"/>
          </a:xfrm>
          <a:prstGeom prst="rect">
            <a:avLst/>
          </a:prstGeom>
        </p:spPr>
      </p:pic>
      <p:sp>
        <p:nvSpPr>
          <p:cNvPr id="5" name="Title 1"/>
          <p:cNvSpPr>
            <a:spLocks noGrp="1"/>
          </p:cNvSpPr>
          <p:nvPr>
            <p:ph type="title"/>
          </p:nvPr>
        </p:nvSpPr>
        <p:spPr/>
        <p:txBody>
          <a:bodyPr/>
          <a:lstStyle/>
          <a:p>
            <a:r>
              <a:rPr lang="en-US" dirty="0"/>
              <a:t>CineLife+ 2K System Overview</a:t>
            </a:r>
            <a:endParaRPr lang="en-CA" dirty="0"/>
          </a:p>
        </p:txBody>
      </p:sp>
      <p:sp>
        <p:nvSpPr>
          <p:cNvPr id="16" name="TextBox 15">
            <a:extLst>
              <a:ext uri="{FF2B5EF4-FFF2-40B4-BE49-F238E27FC236}">
                <a16:creationId xmlns:a16="http://schemas.microsoft.com/office/drawing/2014/main" id="{8EBB9F22-2E18-747B-25FD-FA015AE45EA1}"/>
              </a:ext>
            </a:extLst>
          </p:cNvPr>
          <p:cNvSpPr txBox="1"/>
          <p:nvPr/>
        </p:nvSpPr>
        <p:spPr>
          <a:xfrm>
            <a:off x="6186443" y="1799002"/>
            <a:ext cx="2682553" cy="584775"/>
          </a:xfrm>
          <a:prstGeom prst="rect">
            <a:avLst/>
          </a:prstGeom>
          <a:noFill/>
          <a:ln w="25400">
            <a:solidFill>
              <a:srgbClr val="6F9AD3"/>
            </a:solidFill>
          </a:ln>
        </p:spPr>
        <p:txBody>
          <a:bodyPr wrap="square" rtlCol="0">
            <a:spAutoFit/>
          </a:bodyPr>
          <a:lstStyle/>
          <a:p>
            <a:pPr algn="ctr"/>
            <a:r>
              <a:rPr lang="en-US" sz="1600" dirty="0">
                <a:solidFill>
                  <a:schemeClr val="bg1"/>
                </a:solidFill>
                <a:latin typeface="Calibri" panose="020F0502020204030204" pitchFamily="34" charset="0"/>
                <a:cs typeface="Calibri" panose="020F0502020204030204" pitchFamily="34" charset="0"/>
              </a:rPr>
              <a:t>CAVE-2K</a:t>
            </a:r>
          </a:p>
          <a:p>
            <a:r>
              <a:rPr lang="en-US" sz="1600" dirty="0">
                <a:solidFill>
                  <a:schemeClr val="bg1"/>
                </a:solidFill>
                <a:latin typeface="Calibri" panose="020F0502020204030204" pitchFamily="34" charset="0"/>
                <a:cs typeface="Calibri" panose="020F0502020204030204" pitchFamily="34" charset="0"/>
              </a:rPr>
              <a:t>Control And Video Electronics </a:t>
            </a:r>
          </a:p>
        </p:txBody>
      </p:sp>
      <p:sp>
        <p:nvSpPr>
          <p:cNvPr id="17" name="TextBox 16">
            <a:extLst>
              <a:ext uri="{FF2B5EF4-FFF2-40B4-BE49-F238E27FC236}">
                <a16:creationId xmlns:a16="http://schemas.microsoft.com/office/drawing/2014/main" id="{D85655A9-0A5D-71CB-F77F-A2321DF6509E}"/>
              </a:ext>
            </a:extLst>
          </p:cNvPr>
          <p:cNvSpPr txBox="1"/>
          <p:nvPr/>
        </p:nvSpPr>
        <p:spPr>
          <a:xfrm>
            <a:off x="6196413" y="2643935"/>
            <a:ext cx="2682553" cy="830997"/>
          </a:xfrm>
          <a:prstGeom prst="rect">
            <a:avLst/>
          </a:prstGeom>
          <a:noFill/>
          <a:ln w="25400">
            <a:solidFill>
              <a:srgbClr val="7030A0"/>
            </a:solidFill>
          </a:ln>
        </p:spPr>
        <p:txBody>
          <a:bodyPr wrap="square" rtlCol="0">
            <a:spAutoFit/>
          </a:bodyPr>
          <a:lstStyle/>
          <a:p>
            <a:pPr algn="ctr"/>
            <a:r>
              <a:rPr lang="en-US" sz="1600" dirty="0">
                <a:solidFill>
                  <a:schemeClr val="bg1"/>
                </a:solidFill>
                <a:latin typeface="Calibri" panose="020F0502020204030204" pitchFamily="34" charset="0"/>
                <a:cs typeface="Calibri" panose="020F0502020204030204" pitchFamily="34" charset="0"/>
              </a:rPr>
              <a:t>Note: We no longer have a VOM</a:t>
            </a:r>
          </a:p>
          <a:p>
            <a:r>
              <a:rPr lang="en-US" sz="1600" dirty="0">
                <a:solidFill>
                  <a:schemeClr val="bg1"/>
                </a:solidFill>
                <a:latin typeface="Calibri" panose="020F0502020204030204" pitchFamily="34" charset="0"/>
                <a:cs typeface="Calibri" panose="020F0502020204030204" pitchFamily="34" charset="0"/>
              </a:rPr>
              <a:t>(Variable Option Module)</a:t>
            </a:r>
          </a:p>
        </p:txBody>
      </p:sp>
      <p:sp>
        <p:nvSpPr>
          <p:cNvPr id="18" name="TextBox 17">
            <a:extLst>
              <a:ext uri="{FF2B5EF4-FFF2-40B4-BE49-F238E27FC236}">
                <a16:creationId xmlns:a16="http://schemas.microsoft.com/office/drawing/2014/main" id="{6FA10C94-531D-CD8B-CA09-410E84509F31}"/>
              </a:ext>
            </a:extLst>
          </p:cNvPr>
          <p:cNvSpPr txBox="1"/>
          <p:nvPr/>
        </p:nvSpPr>
        <p:spPr>
          <a:xfrm>
            <a:off x="6196726" y="4019550"/>
            <a:ext cx="2682240" cy="646331"/>
          </a:xfrm>
          <a:prstGeom prst="rect">
            <a:avLst/>
          </a:prstGeom>
          <a:noFill/>
          <a:ln w="25400">
            <a:solidFill>
              <a:srgbClr val="FFC000"/>
            </a:solidFill>
          </a:ln>
        </p:spPr>
        <p:txBody>
          <a:bodyPr wrap="square" rtlCol="0">
            <a:spAutoFit/>
          </a:bodyPr>
          <a:lstStyle/>
          <a:p>
            <a:r>
              <a:rPr lang="en-US" sz="1800" dirty="0">
                <a:solidFill>
                  <a:schemeClr val="bg1"/>
                </a:solidFill>
                <a:latin typeface="Calibri" panose="020F0502020204030204" pitchFamily="34" charset="0"/>
                <a:cs typeface="Calibri" panose="020F0502020204030204" pitchFamily="34" charset="0"/>
              </a:rPr>
              <a:t>IMB (Integrated Media Block) Slot </a:t>
            </a:r>
          </a:p>
        </p:txBody>
      </p:sp>
      <p:sp>
        <p:nvSpPr>
          <p:cNvPr id="19" name="Rectangle 18">
            <a:extLst>
              <a:ext uri="{FF2B5EF4-FFF2-40B4-BE49-F238E27FC236}">
                <a16:creationId xmlns:a16="http://schemas.microsoft.com/office/drawing/2014/main" id="{8E0BA9B4-AC97-A683-E68D-32279CB6A986}"/>
              </a:ext>
            </a:extLst>
          </p:cNvPr>
          <p:cNvSpPr/>
          <p:nvPr/>
        </p:nvSpPr>
        <p:spPr bwMode="auto">
          <a:xfrm>
            <a:off x="990600" y="1799002"/>
            <a:ext cx="4648200" cy="879432"/>
          </a:xfrm>
          <a:prstGeom prst="rect">
            <a:avLst/>
          </a:prstGeom>
          <a:noFill/>
          <a:ln w="25400" cap="flat" cmpd="sng" algn="ctr">
            <a:solidFill>
              <a:srgbClr val="2A6E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id="{7E2706E1-8332-AE16-4986-4A75B386E4AF}"/>
              </a:ext>
            </a:extLst>
          </p:cNvPr>
          <p:cNvSpPr/>
          <p:nvPr/>
        </p:nvSpPr>
        <p:spPr bwMode="auto">
          <a:xfrm>
            <a:off x="838200" y="3059434"/>
            <a:ext cx="4876800" cy="1600200"/>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4" name="Content Placeholder 2">
            <a:extLst>
              <a:ext uri="{FF2B5EF4-FFF2-40B4-BE49-F238E27FC236}">
                <a16:creationId xmlns:a16="http://schemas.microsoft.com/office/drawing/2014/main" id="{70EC191F-3AC1-C6C0-9631-7448599AB5C8}"/>
              </a:ext>
            </a:extLst>
          </p:cNvPr>
          <p:cNvSpPr txBox="1">
            <a:spLocks/>
          </p:cNvSpPr>
          <p:nvPr/>
        </p:nvSpPr>
        <p:spPr bwMode="auto">
          <a:xfrm>
            <a:off x="230190" y="666750"/>
            <a:ext cx="8609010" cy="5571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0" indent="0">
              <a:buClrTx/>
              <a:buNone/>
            </a:pPr>
            <a:r>
              <a:rPr lang="en-US" sz="2400" b="1" kern="0" dirty="0">
                <a:solidFill>
                  <a:schemeClr val="bg1"/>
                </a:solidFill>
                <a:latin typeface="Calibri" panose="020F0502020204030204" pitchFamily="34" charset="0"/>
                <a:cs typeface="Calibri" panose="020F0502020204030204" pitchFamily="34" charset="0"/>
              </a:rPr>
              <a:t>CineLife+ 2K Cardcage:</a:t>
            </a:r>
          </a:p>
        </p:txBody>
      </p:sp>
    </p:spTree>
    <p:custDataLst>
      <p:tags r:id="rId1"/>
    </p:custDataLst>
    <p:extLst>
      <p:ext uri="{BB962C8B-B14F-4D97-AF65-F5344CB8AC3E}">
        <p14:creationId xmlns:p14="http://schemas.microsoft.com/office/powerpoint/2010/main" val="149600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System Overview</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sp>
        <p:nvSpPr>
          <p:cNvPr id="7" name="Content Placeholder 2"/>
          <p:cNvSpPr txBox="1">
            <a:spLocks/>
          </p:cNvSpPr>
          <p:nvPr/>
        </p:nvSpPr>
        <p:spPr bwMode="auto">
          <a:xfrm>
            <a:off x="227013" y="742950"/>
            <a:ext cx="5030787" cy="23622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57150" indent="0">
              <a:buClrTx/>
              <a:buNone/>
            </a:pPr>
            <a:r>
              <a:rPr lang="en-US" sz="2400" b="1" kern="0" dirty="0">
                <a:solidFill>
                  <a:schemeClr val="bg1"/>
                </a:solidFill>
                <a:latin typeface="Calibri" panose="020F0502020204030204" pitchFamily="34" charset="0"/>
                <a:cs typeface="Calibri" panose="020F0502020204030204" pitchFamily="34" charset="0"/>
              </a:rPr>
              <a:t>The CineLife+ 2K Cardcage:</a:t>
            </a:r>
          </a:p>
          <a:p>
            <a:pPr marL="57150" indent="0">
              <a:buClrTx/>
              <a:buNone/>
            </a:pPr>
            <a:endParaRPr lang="en-US" sz="300" kern="0" dirty="0">
              <a:solidFill>
                <a:schemeClr val="bg1"/>
              </a:solidFill>
              <a:latin typeface="Calibri" panose="020F0502020204030204" pitchFamily="34" charset="0"/>
              <a:cs typeface="Calibri" panose="020F0502020204030204" pitchFamily="34" charset="0"/>
            </a:endParaRPr>
          </a:p>
          <a:p>
            <a:pPr marL="400050">
              <a:buClrTx/>
            </a:pPr>
            <a:r>
              <a:rPr lang="en-US" sz="1900" kern="0" dirty="0">
                <a:solidFill>
                  <a:schemeClr val="bg1"/>
                </a:solidFill>
                <a:latin typeface="Calibri" panose="020F0502020204030204" pitchFamily="34" charset="0"/>
                <a:cs typeface="Calibri" panose="020F0502020204030204" pitchFamily="34" charset="0"/>
              </a:rPr>
              <a:t>A few differences that we’ll notice when comparing these two cardcages:</a:t>
            </a:r>
          </a:p>
          <a:p>
            <a:pPr marL="800100" lvl="1">
              <a:buClrTx/>
            </a:pPr>
            <a:r>
              <a:rPr lang="en-US" sz="1700" kern="0" dirty="0">
                <a:solidFill>
                  <a:schemeClr val="bg1"/>
                </a:solidFill>
                <a:latin typeface="Calibri" panose="020F0502020204030204" pitchFamily="34" charset="0"/>
                <a:cs typeface="Calibri" panose="020F0502020204030204" pitchFamily="34" charset="0"/>
              </a:rPr>
              <a:t>CineLife+ 2K has DisplayPort and SDI connectors removed.</a:t>
            </a:r>
          </a:p>
          <a:p>
            <a:pPr marL="800100" lvl="1">
              <a:buClrTx/>
            </a:pPr>
            <a:r>
              <a:rPr lang="en-US" sz="1700" kern="0" dirty="0">
                <a:solidFill>
                  <a:schemeClr val="bg1"/>
                </a:solidFill>
                <a:latin typeface="Calibri" panose="020F0502020204030204" pitchFamily="34" charset="0"/>
                <a:cs typeface="Calibri" panose="020F0502020204030204" pitchFamily="34" charset="0"/>
              </a:rPr>
              <a:t>CineLife+ 2K does NOT have a VOM anymore (Variable Option Module).</a:t>
            </a:r>
          </a:p>
          <a:p>
            <a:pPr marL="800100" lvl="1">
              <a:buClrTx/>
            </a:pPr>
            <a:r>
              <a:rPr lang="en-US" sz="1700" kern="0" dirty="0">
                <a:solidFill>
                  <a:schemeClr val="bg1"/>
                </a:solidFill>
                <a:latin typeface="Calibri" panose="020F0502020204030204" pitchFamily="34" charset="0"/>
                <a:cs typeface="Calibri" panose="020F0502020204030204" pitchFamily="34" charset="0"/>
              </a:rPr>
              <a:t>CineLife+ 2K uses ethernet ports as our GPIO instead of the green connector from our CineLife+ models.</a:t>
            </a:r>
          </a:p>
          <a:p>
            <a:pPr marL="800100" lvl="1">
              <a:buClrTx/>
            </a:pPr>
            <a:r>
              <a:rPr lang="en-US" sz="1700" kern="0" dirty="0">
                <a:solidFill>
                  <a:schemeClr val="bg1"/>
                </a:solidFill>
                <a:latin typeface="Calibri" panose="020F0502020204030204" pitchFamily="34" charset="0"/>
                <a:cs typeface="Calibri" panose="020F0502020204030204" pitchFamily="34" charset="0"/>
              </a:rPr>
              <a:t>We have a new connector called “Hibernate”.</a:t>
            </a:r>
          </a:p>
          <a:p>
            <a:pPr marL="800100" lvl="1">
              <a:buClrTx/>
            </a:pPr>
            <a:r>
              <a:rPr lang="en-US" sz="1700" kern="0" dirty="0">
                <a:solidFill>
                  <a:schemeClr val="bg1"/>
                </a:solidFill>
                <a:latin typeface="Calibri" panose="020F0502020204030204" pitchFamily="34" charset="0"/>
                <a:cs typeface="Calibri" panose="020F0502020204030204" pitchFamily="34" charset="0"/>
              </a:rPr>
              <a:t>We have a different marriage ring.</a:t>
            </a:r>
          </a:p>
          <a:p>
            <a:pPr marL="800100" lvl="1">
              <a:buClrTx/>
            </a:pPr>
            <a:r>
              <a:rPr lang="en-US" sz="1700" kern="0" dirty="0">
                <a:solidFill>
                  <a:schemeClr val="bg1"/>
                </a:solidFill>
                <a:latin typeface="Calibri" panose="020F0502020204030204" pitchFamily="34" charset="0"/>
                <a:cs typeface="Calibri" panose="020F0502020204030204" pitchFamily="34" charset="0"/>
              </a:rPr>
              <a:t>RS23 port on VOM has been removed.</a:t>
            </a:r>
          </a:p>
          <a:p>
            <a:pPr marL="400050">
              <a:buClrTx/>
            </a:pPr>
            <a:endParaRPr lang="en-US" sz="1900" kern="0" dirty="0">
              <a:solidFill>
                <a:schemeClr val="bg1"/>
              </a:solidFill>
              <a:latin typeface="Calibri" panose="020F0502020204030204" pitchFamily="34" charset="0"/>
              <a:cs typeface="Calibri" panose="020F0502020204030204" pitchFamily="34" charset="0"/>
            </a:endParaRPr>
          </a:p>
          <a:p>
            <a:pPr marL="400050">
              <a:buClrTx/>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0" kern="0" dirty="0">
              <a:solidFill>
                <a:schemeClr val="bg1"/>
              </a:solidFill>
              <a:latin typeface="Calibri" panose="020F0502020204030204" pitchFamily="34" charset="0"/>
              <a:cs typeface="Calibri" panose="020F0502020204030204" pitchFamily="34" charset="0"/>
            </a:endParaRPr>
          </a:p>
          <a:p>
            <a:pPr marL="0" indent="0">
              <a:buClrTx/>
              <a:buNone/>
            </a:pPr>
            <a:endParaRPr lang="en-US" sz="1700" b="0" kern="0" dirty="0">
              <a:solidFill>
                <a:schemeClr val="bg1"/>
              </a:solidFill>
              <a:latin typeface="Calibri" panose="020F0502020204030204" pitchFamily="34" charset="0"/>
              <a:cs typeface="Calibri" panose="020F0502020204030204" pitchFamily="34" charset="0"/>
            </a:endParaRPr>
          </a:p>
          <a:p>
            <a:pPr>
              <a:buClrTx/>
            </a:pPr>
            <a:endParaRPr lang="en-US" sz="1700" b="0" kern="0" dirty="0"/>
          </a:p>
        </p:txBody>
      </p:sp>
      <p:pic>
        <p:nvPicPr>
          <p:cNvPr id="4" name="Picture 3" descr="A black machine with a white background&#10;&#10;Description automatically generated">
            <a:extLst>
              <a:ext uri="{FF2B5EF4-FFF2-40B4-BE49-F238E27FC236}">
                <a16:creationId xmlns:a16="http://schemas.microsoft.com/office/drawing/2014/main" id="{6CDB23A6-AFA9-3A42-62F2-230E05E53029}"/>
              </a:ext>
            </a:extLst>
          </p:cNvPr>
          <p:cNvPicPr>
            <a:picLocks noChangeAspect="1"/>
          </p:cNvPicPr>
          <p:nvPr/>
        </p:nvPicPr>
        <p:blipFill rotWithShape="1">
          <a:blip r:embed="rId4">
            <a:extLst>
              <a:ext uri="{28A0092B-C50C-407E-A947-70E740481C1C}">
                <a14:useLocalDpi xmlns:a14="http://schemas.microsoft.com/office/drawing/2010/main" val="0"/>
              </a:ext>
            </a:extLst>
          </a:blip>
          <a:srcRect l="35556" t="38148" r="21111" b="23006"/>
          <a:stretch/>
        </p:blipFill>
        <p:spPr>
          <a:xfrm>
            <a:off x="5486400" y="2625725"/>
            <a:ext cx="2824701" cy="1899156"/>
          </a:xfrm>
          <a:prstGeom prst="rect">
            <a:avLst/>
          </a:prstGeom>
        </p:spPr>
      </p:pic>
      <p:pic>
        <p:nvPicPr>
          <p:cNvPr id="8" name="Picture 7">
            <a:extLst>
              <a:ext uri="{FF2B5EF4-FFF2-40B4-BE49-F238E27FC236}">
                <a16:creationId xmlns:a16="http://schemas.microsoft.com/office/drawing/2014/main" id="{7148F215-1A86-321F-C83C-D6A6341D1453}"/>
              </a:ext>
            </a:extLst>
          </p:cNvPr>
          <p:cNvPicPr>
            <a:picLocks noChangeAspect="1"/>
          </p:cNvPicPr>
          <p:nvPr/>
        </p:nvPicPr>
        <p:blipFill>
          <a:blip r:embed="rId5"/>
          <a:stretch>
            <a:fillRect/>
          </a:stretch>
        </p:blipFill>
        <p:spPr>
          <a:xfrm>
            <a:off x="5491702" y="606102"/>
            <a:ext cx="2893762" cy="1579714"/>
          </a:xfrm>
          <a:prstGeom prst="rect">
            <a:avLst/>
          </a:prstGeom>
        </p:spPr>
      </p:pic>
      <p:sp>
        <p:nvSpPr>
          <p:cNvPr id="9" name="TextBox 8">
            <a:extLst>
              <a:ext uri="{FF2B5EF4-FFF2-40B4-BE49-F238E27FC236}">
                <a16:creationId xmlns:a16="http://schemas.microsoft.com/office/drawing/2014/main" id="{894EFFFE-7586-1257-2BDA-1F902DDF4BE1}"/>
              </a:ext>
            </a:extLst>
          </p:cNvPr>
          <p:cNvSpPr txBox="1"/>
          <p:nvPr/>
        </p:nvSpPr>
        <p:spPr>
          <a:xfrm>
            <a:off x="6025101" y="2251882"/>
            <a:ext cx="1577641" cy="307777"/>
          </a:xfrm>
          <a:prstGeom prst="rect">
            <a:avLst/>
          </a:prstGeom>
          <a:noFill/>
          <a:ln w="25400">
            <a:solidFill>
              <a:srgbClr val="2A6EBB"/>
            </a:solidFill>
          </a:ln>
        </p:spPr>
        <p:txBody>
          <a:bodyPr wrap="square" rtlCol="0">
            <a:spAutoFit/>
          </a:bodyPr>
          <a:lstStyle/>
          <a:p>
            <a:r>
              <a:rPr lang="en-US" sz="1400" dirty="0">
                <a:solidFill>
                  <a:srgbClr val="6F9AD3"/>
                </a:solidFill>
                <a:latin typeface="Calibri" panose="020F0502020204030204" pitchFamily="34" charset="0"/>
                <a:cs typeface="Calibri" panose="020F0502020204030204" pitchFamily="34" charset="0"/>
              </a:rPr>
              <a:t>CineLife+ Cardcage</a:t>
            </a:r>
          </a:p>
        </p:txBody>
      </p:sp>
      <p:sp>
        <p:nvSpPr>
          <p:cNvPr id="10" name="TextBox 9">
            <a:extLst>
              <a:ext uri="{FF2B5EF4-FFF2-40B4-BE49-F238E27FC236}">
                <a16:creationId xmlns:a16="http://schemas.microsoft.com/office/drawing/2014/main" id="{23654DE8-5435-969B-285A-49783651C07F}"/>
              </a:ext>
            </a:extLst>
          </p:cNvPr>
          <p:cNvSpPr txBox="1"/>
          <p:nvPr/>
        </p:nvSpPr>
        <p:spPr>
          <a:xfrm>
            <a:off x="6025101" y="4590947"/>
            <a:ext cx="1828800" cy="307777"/>
          </a:xfrm>
          <a:prstGeom prst="rect">
            <a:avLst/>
          </a:prstGeom>
          <a:noFill/>
          <a:ln w="25400">
            <a:solidFill>
              <a:srgbClr val="2A6EBB"/>
            </a:solidFill>
          </a:ln>
        </p:spPr>
        <p:txBody>
          <a:bodyPr wrap="square" rtlCol="0">
            <a:spAutoFit/>
          </a:bodyPr>
          <a:lstStyle/>
          <a:p>
            <a:r>
              <a:rPr lang="en-US" sz="1400" dirty="0">
                <a:solidFill>
                  <a:srgbClr val="6F9AD3"/>
                </a:solidFill>
                <a:latin typeface="Calibri" panose="020F0502020204030204" pitchFamily="34" charset="0"/>
                <a:cs typeface="Calibri" panose="020F0502020204030204" pitchFamily="34" charset="0"/>
              </a:rPr>
              <a:t>CineLife+ 2K Cardcage</a:t>
            </a:r>
          </a:p>
        </p:txBody>
      </p:sp>
    </p:spTree>
    <p:custDataLst>
      <p:tags r:id="rId1"/>
    </p:custDataLst>
    <p:extLst>
      <p:ext uri="{BB962C8B-B14F-4D97-AF65-F5344CB8AC3E}">
        <p14:creationId xmlns:p14="http://schemas.microsoft.com/office/powerpoint/2010/main" val="3201711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System Overview</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sp>
        <p:nvSpPr>
          <p:cNvPr id="7" name="Content Placeholder 2"/>
          <p:cNvSpPr txBox="1">
            <a:spLocks/>
          </p:cNvSpPr>
          <p:nvPr/>
        </p:nvSpPr>
        <p:spPr bwMode="auto">
          <a:xfrm>
            <a:off x="230190" y="666750"/>
            <a:ext cx="8609010" cy="41910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Features:</a:t>
            </a:r>
            <a:endParaRPr lang="en-US" sz="1700" kern="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Higher processing bandwidth</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IMB-S4 2K120 (</a:t>
            </a:r>
            <a:r>
              <a:rPr kumimoji="0" lang="en-US" sz="1700" b="0" i="0" u="none" strike="noStrike" kern="0" cap="none" spc="0" normalizeH="0" baseline="0" noProof="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Optional Accessory)</a:t>
            </a: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Support for alternative input 2K</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Built-in Automation</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GPIO (</a:t>
            </a:r>
            <a:r>
              <a:rPr kumimoji="0" lang="en-US" sz="1700" b="1" i="1" u="sng"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G</a:t>
            </a: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eneral </a:t>
            </a:r>
            <a:r>
              <a:rPr kumimoji="0" lang="en-US" sz="1700" b="1" i="1" u="sng"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a:t>
            </a: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urpose </a:t>
            </a:r>
            <a:r>
              <a:rPr kumimoji="0" lang="en-US" sz="1700" b="1" i="1" u="sng"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I</a:t>
            </a: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nput / </a:t>
            </a:r>
            <a:r>
              <a:rPr kumimoji="0" lang="en-US" sz="1700" b="1" i="1" u="sng"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O</a:t>
            </a: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utput), over Ethernet connection.</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“Rental Mode” features for supporting rental/leasing business models</a:t>
            </a:r>
            <a:endParaRPr kumimoji="0" lang="en-US" sz="1700" b="1"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Secure certificate-based licensing for projector controls (i.e. illumination system, signal inputs, time-based operation etc.)</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Disabled by default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1700" b="0" i="0" u="none" strike="noStrike" kern="0" cap="none" spc="0" normalizeH="0" baseline="0" noProof="0" dirty="0">
              <a:ln>
                <a:noFill/>
              </a:ln>
              <a:solidFill>
                <a:prstClr val="white"/>
              </a:solidFill>
              <a:effectLst/>
              <a:uLnTx/>
              <a:uFillTx/>
              <a:latin typeface="Arial"/>
              <a:ea typeface="MS PGothic" pitchFamily="34" charset="-128"/>
              <a:cs typeface="+mn-cs"/>
            </a:endParaRPr>
          </a:p>
        </p:txBody>
      </p:sp>
    </p:spTree>
    <p:custDataLst>
      <p:tags r:id="rId1"/>
    </p:custDataLst>
    <p:extLst>
      <p:ext uri="{BB962C8B-B14F-4D97-AF65-F5344CB8AC3E}">
        <p14:creationId xmlns:p14="http://schemas.microsoft.com/office/powerpoint/2010/main" val="282573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“Rental Mode” Details</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sp>
        <p:nvSpPr>
          <p:cNvPr id="7" name="Content Placeholder 2"/>
          <p:cNvSpPr txBox="1">
            <a:spLocks/>
          </p:cNvSpPr>
          <p:nvPr/>
        </p:nvSpPr>
        <p:spPr bwMode="auto">
          <a:xfrm>
            <a:off x="230190" y="646896"/>
            <a:ext cx="8683625" cy="3773091"/>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Features:</a:t>
            </a:r>
            <a:endParaRPr lang="en-US" sz="1800" kern="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Primarily intended to enforce payment for facilitating rental/leasing deals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Allows a projector illumination source or alternative input ports to be disabled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After a specific number of “illumination on” hours;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After a specific number of “projector on” hours; or</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After a specific calendar date</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Uses a highly secure system of Keys and Licenses controlled by operating hours or expiry date </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Projectors ship from factory with rental mode disabled: “</a:t>
            </a:r>
            <a:r>
              <a:rPr kumimoji="0" lang="en-US" sz="1800" b="0" i="0" u="sng"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unlocked</a:t>
            </a:r>
            <a:r>
              <a:rPr kumimoji="0" lang="en-US" sz="18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i.e. projector will work normally and indefinitely</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800" b="0" i="0" u="none" strike="noStrike" kern="0" cap="none" spc="0" normalizeH="0" baseline="0" noProof="0" dirty="0">
              <a:ln>
                <a:noFill/>
              </a:ln>
              <a:solidFill>
                <a:prstClr val="black"/>
              </a:solidFill>
              <a:effectLst/>
              <a:uLnTx/>
              <a:uFillTx/>
              <a:latin typeface="Arial"/>
              <a:ea typeface="MS PGothic" pitchFamily="34" charset="-128"/>
              <a:cs typeface="+mn-cs"/>
            </a:endParaRPr>
          </a:p>
        </p:txBody>
      </p:sp>
      <p:sp>
        <p:nvSpPr>
          <p:cNvPr id="2" name="AutoShape 2" descr="Image result for image beta testing"/>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imes" pitchFamily="18" charset="0"/>
              <a:ea typeface="ＭＳ Ｐゴシック" pitchFamily="64" charset="-128"/>
              <a:cs typeface="+mn-cs"/>
            </a:endParaRPr>
          </a:p>
        </p:txBody>
      </p:sp>
    </p:spTree>
    <p:custDataLst>
      <p:tags r:id="rId1"/>
    </p:custDataLst>
    <p:extLst>
      <p:ext uri="{BB962C8B-B14F-4D97-AF65-F5344CB8AC3E}">
        <p14:creationId xmlns:p14="http://schemas.microsoft.com/office/powerpoint/2010/main" val="320934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Key Features</a:t>
            </a:r>
            <a:endParaRPr lang="en-CA" dirty="0"/>
          </a:p>
        </p:txBody>
      </p:sp>
      <p:sp>
        <p:nvSpPr>
          <p:cNvPr id="3" name="Content Placeholder 2"/>
          <p:cNvSpPr>
            <a:spLocks noGrp="1"/>
          </p:cNvSpPr>
          <p:nvPr>
            <p:ph idx="1"/>
          </p:nvPr>
        </p:nvSpPr>
        <p:spPr>
          <a:xfrm>
            <a:off x="227015" y="733427"/>
            <a:ext cx="5493471" cy="3773091"/>
          </a:xfrm>
        </p:spPr>
        <p:txBody>
          <a:bodyPr/>
          <a:lstStyle/>
          <a:p>
            <a:pPr marL="357188" lvl="1" indent="0">
              <a:spcBef>
                <a:spcPts val="0"/>
              </a:spcBef>
              <a:spcAft>
                <a:spcPts val="375"/>
              </a:spcAft>
              <a:buNone/>
            </a:pPr>
            <a:endParaRPr lang="en-US" sz="1800" dirty="0"/>
          </a:p>
          <a:p>
            <a:endParaRPr lang="en-US" sz="1800" dirty="0"/>
          </a:p>
        </p:txBody>
      </p:sp>
      <p:sp>
        <p:nvSpPr>
          <p:cNvPr id="7" name="Content Placeholder 2"/>
          <p:cNvSpPr txBox="1">
            <a:spLocks/>
          </p:cNvSpPr>
          <p:nvPr/>
        </p:nvSpPr>
        <p:spPr bwMode="auto">
          <a:xfrm>
            <a:off x="247797" y="666750"/>
            <a:ext cx="8609010" cy="41910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0" indent="0">
              <a:buClrTx/>
              <a:buNone/>
            </a:pPr>
            <a:r>
              <a:rPr kumimoji="0" lang="en-US" sz="2400" b="1"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IMB Compatibility:</a:t>
            </a: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lang="en-US" sz="1700" kern="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Support for IMBs from multiple vendors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GDC SR-1000</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GDC SR-6400/5400C</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GDC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SX-4000</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Dolby IMS2000/IMS3000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….more</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170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914400" marR="0" lvl="2" indent="0" algn="l" defTabSz="914400" rtl="0" eaLnBrk="0" fontAlgn="base" latinLnBrk="0" hangingPunct="0">
              <a:lnSpc>
                <a:spcPct val="100000"/>
              </a:lnSpc>
              <a:spcBef>
                <a:spcPct val="20000"/>
              </a:spcBef>
              <a:spcAft>
                <a:spcPct val="0"/>
              </a:spcAft>
              <a:buClr>
                <a:srgbClr val="2A6EBB"/>
              </a:buClr>
              <a:buSzTx/>
              <a:buFont typeface="Arial"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a:p>
            <a:pPr marL="1143000" marR="0" lvl="2" indent="-228600" algn="l" defTabSz="914400" rtl="0" eaLnBrk="0" fontAlgn="base" latinLnBrk="0" hangingPunct="0">
              <a:lnSpc>
                <a:spcPct val="100000"/>
              </a:lnSpc>
              <a:spcBef>
                <a:spcPct val="20000"/>
              </a:spcBef>
              <a:spcAft>
                <a:spcPct val="0"/>
              </a:spcAft>
              <a:buClr>
                <a:srgbClr val="2A6EBB"/>
              </a:buClr>
              <a:buSzTx/>
              <a:buFont typeface="Wingdings" panose="05000000000000000000" pitchFamily="2" charset="2"/>
              <a:buChar char="Ø"/>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spTree>
    <p:custDataLst>
      <p:tags r:id="rId1"/>
    </p:custDataLst>
    <p:extLst>
      <p:ext uri="{BB962C8B-B14F-4D97-AF65-F5344CB8AC3E}">
        <p14:creationId xmlns:p14="http://schemas.microsoft.com/office/powerpoint/2010/main" val="74608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4" name="Diagram 3">
            <a:extLst>
              <a:ext uri="{FF2B5EF4-FFF2-40B4-BE49-F238E27FC236}">
                <a16:creationId xmlns:a16="http://schemas.microsoft.com/office/drawing/2014/main" id="{0C3AD6E7-10A3-4C3A-67A2-975FC3FEF8A5}"/>
              </a:ext>
            </a:extLst>
          </p:cNvPr>
          <p:cNvGraphicFramePr/>
          <p:nvPr>
            <p:extLst>
              <p:ext uri="{D42A27DB-BD31-4B8C-83A1-F6EECF244321}">
                <p14:modId xmlns:p14="http://schemas.microsoft.com/office/powerpoint/2010/main" val="3799566948"/>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175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System Overview</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pic>
        <p:nvPicPr>
          <p:cNvPr id="8" name="Picture 6">
            <a:extLst>
              <a:ext uri="{FF2B5EF4-FFF2-40B4-BE49-F238E27FC236}">
                <a16:creationId xmlns:a16="http://schemas.microsoft.com/office/drawing/2014/main" id="{3500B724-D7A9-01B7-EC7C-A92E58FDC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115" y="2315668"/>
            <a:ext cx="2684843" cy="2476200"/>
          </a:xfrm>
          <a:prstGeom prst="rect">
            <a:avLst/>
          </a:prstGeom>
          <a:noFill/>
          <a:ln w="28575">
            <a:solidFill>
              <a:srgbClr val="0070C0"/>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5C45013-4DC1-DA05-3F2B-C73305174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787" y="2367596"/>
            <a:ext cx="3009012" cy="2424271"/>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105D9B79-CEB8-E328-0DF5-CDFFC764F643}"/>
              </a:ext>
            </a:extLst>
          </p:cNvPr>
          <p:cNvSpPr txBox="1">
            <a:spLocks/>
          </p:cNvSpPr>
          <p:nvPr/>
        </p:nvSpPr>
        <p:spPr bwMode="auto">
          <a:xfrm>
            <a:off x="227012" y="742950"/>
            <a:ext cx="8383587" cy="23622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lvl1pPr marL="342900" indent="-342900" algn="l" rtl="0" eaLnBrk="0" fontAlgn="base" hangingPunct="0">
              <a:spcBef>
                <a:spcPct val="20000"/>
              </a:spcBef>
              <a:spcAft>
                <a:spcPct val="0"/>
              </a:spcAft>
              <a:buClr>
                <a:srgbClr val="2A6EBB"/>
              </a:buClr>
              <a:buFont typeface="Arial" pitchFamily="34" charset="0"/>
              <a:buChar char="•"/>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rgbClr val="2A6EBB"/>
              </a:buClr>
              <a:buFont typeface="Arial" pitchFamily="34" charset="0"/>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2A6EBB"/>
              </a:buClr>
              <a:buFont typeface="Arial" pitchFamily="34" charset="0"/>
              <a:buChar char="•"/>
              <a:defRPr sz="18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2A6EBB"/>
              </a:buClr>
              <a:buFont typeface="Arial" pitchFamily="34" charset="0"/>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2A6EBB"/>
              </a:buClr>
              <a:buFont typeface="Arial" pitchFamily="34" charset="0"/>
              <a:buChar char="•"/>
              <a:defRPr sz="1400">
                <a:solidFill>
                  <a:schemeClr val="tx1"/>
                </a:solidFill>
                <a:latin typeface="+mn-lt"/>
                <a:ea typeface="MS PGothic" pitchFamily="34" charset="-128"/>
              </a:defRPr>
            </a:lvl5pPr>
            <a:lvl6pPr marL="25146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fontAlgn="base">
              <a:spcBef>
                <a:spcPct val="20000"/>
              </a:spcBef>
              <a:spcAft>
                <a:spcPct val="0"/>
              </a:spcAft>
              <a:buClr>
                <a:srgbClr val="2A6EBB"/>
              </a:buClr>
              <a:buFont typeface="Times" pitchFamily="18" charset="0"/>
              <a:buChar char="•"/>
              <a:defRPr sz="1400">
                <a:solidFill>
                  <a:srgbClr val="000000"/>
                </a:solidFill>
                <a:latin typeface="+mn-lt"/>
                <a:ea typeface="+mn-ea"/>
              </a:defRPr>
            </a:lvl9pPr>
          </a:lstStyle>
          <a:p>
            <a:pPr marL="57150" indent="0">
              <a:buClrTx/>
              <a:buNone/>
            </a:pPr>
            <a:r>
              <a:rPr lang="en-US" sz="2400" b="1" kern="0" dirty="0">
                <a:solidFill>
                  <a:schemeClr val="bg1"/>
                </a:solidFill>
                <a:latin typeface="Calibri" panose="020F0502020204030204" pitchFamily="34" charset="0"/>
                <a:cs typeface="Calibri" panose="020F0502020204030204" pitchFamily="34" charset="0"/>
              </a:rPr>
              <a:t>The CineLife+ 2K Cardcage</a:t>
            </a:r>
            <a:r>
              <a:rPr lang="en-US" sz="1900" b="1" kern="0" dirty="0">
                <a:solidFill>
                  <a:schemeClr val="bg1"/>
                </a:solidFill>
                <a:latin typeface="Calibri" panose="020F0502020204030204" pitchFamily="34" charset="0"/>
                <a:cs typeface="Calibri" panose="020F0502020204030204" pitchFamily="34" charset="0"/>
              </a:rPr>
              <a:t>:</a:t>
            </a:r>
          </a:p>
          <a:p>
            <a:pPr marL="57150" indent="0">
              <a:buClrTx/>
              <a:buNone/>
            </a:pPr>
            <a:endParaRPr lang="en-US" sz="300" kern="0" dirty="0">
              <a:solidFill>
                <a:schemeClr val="bg1"/>
              </a:solidFill>
              <a:latin typeface="Calibri" panose="020F0502020204030204" pitchFamily="34" charset="0"/>
              <a:cs typeface="Calibri" panose="020F0502020204030204" pitchFamily="34" charset="0"/>
            </a:endParaRPr>
          </a:p>
          <a:p>
            <a:pPr marL="400050">
              <a:buClrTx/>
            </a:pPr>
            <a:r>
              <a:rPr lang="en-US" sz="1900" kern="0" dirty="0">
                <a:solidFill>
                  <a:schemeClr val="bg1"/>
                </a:solidFill>
                <a:latin typeface="Calibri" panose="020F0502020204030204" pitchFamily="34" charset="0"/>
                <a:cs typeface="Calibri" panose="020F0502020204030204" pitchFamily="34" charset="0"/>
              </a:rPr>
              <a:t>The CineLife+ 2K Cardcage can be disassembled to remove the CAVE-2K module.</a:t>
            </a:r>
            <a:endParaRPr lang="en-US" sz="1900" b="1" kern="0" dirty="0">
              <a:solidFill>
                <a:schemeClr val="bg1"/>
              </a:solidFill>
              <a:latin typeface="Calibri" panose="020F0502020204030204" pitchFamily="34" charset="0"/>
              <a:cs typeface="Calibri" panose="020F0502020204030204" pitchFamily="34" charset="0"/>
            </a:endParaRPr>
          </a:p>
          <a:p>
            <a:pPr marL="400050">
              <a:buClrTx/>
            </a:pPr>
            <a:r>
              <a:rPr lang="en-US" sz="1900" kern="0" dirty="0">
                <a:solidFill>
                  <a:schemeClr val="bg1"/>
                </a:solidFill>
                <a:latin typeface="Calibri" panose="020F0502020204030204" pitchFamily="34" charset="0"/>
                <a:cs typeface="Calibri" panose="020F0502020204030204" pitchFamily="34" charset="0"/>
              </a:rPr>
              <a:t>This was not an option for the CineLife+ (4K) cardcage.</a:t>
            </a:r>
          </a:p>
          <a:p>
            <a:pPr marL="57150" indent="0">
              <a:buClrTx/>
              <a:buNone/>
            </a:pPr>
            <a:endParaRPr lang="en-US" sz="1900" b="1" kern="0" dirty="0">
              <a:solidFill>
                <a:schemeClr val="bg1"/>
              </a:solidFill>
              <a:latin typeface="Calibri" panose="020F0502020204030204" pitchFamily="34" charset="0"/>
              <a:cs typeface="Calibri" panose="020F0502020204030204" pitchFamily="34" charset="0"/>
            </a:endParaRPr>
          </a:p>
          <a:p>
            <a:pPr marL="57150" indent="0">
              <a:buClrTx/>
              <a:buNone/>
            </a:pPr>
            <a:endParaRPr lang="en-US" sz="1900" b="0" kern="0" dirty="0">
              <a:solidFill>
                <a:schemeClr val="bg1"/>
              </a:solidFill>
              <a:latin typeface="Calibri" panose="020F0502020204030204" pitchFamily="34" charset="0"/>
              <a:cs typeface="Calibri" panose="020F0502020204030204" pitchFamily="34" charset="0"/>
            </a:endParaRPr>
          </a:p>
          <a:p>
            <a:pPr marL="0" indent="0">
              <a:buClrTx/>
              <a:buNone/>
            </a:pPr>
            <a:endParaRPr lang="en-US" sz="1700" b="0" kern="0" dirty="0">
              <a:solidFill>
                <a:schemeClr val="bg1"/>
              </a:solidFill>
              <a:latin typeface="Calibri" panose="020F0502020204030204" pitchFamily="34" charset="0"/>
              <a:cs typeface="Calibri" panose="020F0502020204030204" pitchFamily="34" charset="0"/>
            </a:endParaRPr>
          </a:p>
          <a:p>
            <a:pPr>
              <a:buClrTx/>
            </a:pPr>
            <a:endParaRPr lang="en-US" sz="1700" b="0" kern="0" dirty="0"/>
          </a:p>
        </p:txBody>
      </p:sp>
      <p:cxnSp>
        <p:nvCxnSpPr>
          <p:cNvPr id="12" name="Straight Arrow Connector 11">
            <a:extLst>
              <a:ext uri="{FF2B5EF4-FFF2-40B4-BE49-F238E27FC236}">
                <a16:creationId xmlns:a16="http://schemas.microsoft.com/office/drawing/2014/main" id="{7B644288-06FC-68A8-9C5B-F0990079DEB9}"/>
              </a:ext>
            </a:extLst>
          </p:cNvPr>
          <p:cNvCxnSpPr>
            <a:cxnSpLocks/>
          </p:cNvCxnSpPr>
          <p:nvPr/>
        </p:nvCxnSpPr>
        <p:spPr bwMode="auto">
          <a:xfrm>
            <a:off x="4418805" y="3562350"/>
            <a:ext cx="534195" cy="0"/>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56169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A9F3F-E828-F899-20F7-8136D8756CD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6ECE931A-8BE7-C08E-6731-745FA65106BD}"/>
              </a:ext>
            </a:extLst>
          </p:cNvPr>
          <p:cNvSpPr txBox="1">
            <a:spLocks/>
          </p:cNvSpPr>
          <p:nvPr/>
        </p:nvSpPr>
        <p:spPr bwMode="auto">
          <a:xfrm>
            <a:off x="570639" y="3"/>
            <a:ext cx="8577072" cy="459581"/>
          </a:xfrm>
          <a:prstGeom prst="rect">
            <a:avLst/>
          </a:prstGeom>
          <a:solidFill>
            <a:srgbClr val="2A6EBB"/>
          </a:solidFill>
          <a:ln w="9525">
            <a:noFill/>
            <a:miter lim="800000"/>
            <a:headEnd/>
            <a:tailEnd/>
          </a:ln>
        </p:spPr>
        <p:txBody>
          <a:bodyPr vert="horz" wrap="square" lIns="68571" tIns="34286" rIns="68571" bIns="34286" numCol="1" anchor="ctr" anchorCtr="0" compatLnSpc="1">
            <a:prstTxWarp prst="textNoShape">
              <a:avLst/>
            </a:prstTxWarp>
          </a:bodyPr>
          <a:lstStyle>
            <a:lvl1pPr algn="l" rtl="0" eaLnBrk="1" fontAlgn="base" hangingPunct="1">
              <a:spcBef>
                <a:spcPct val="0"/>
              </a:spcBef>
              <a:spcAft>
                <a:spcPct val="0"/>
              </a:spcAft>
              <a:defRPr sz="4267">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4267">
                <a:solidFill>
                  <a:srgbClr val="2A6EBB"/>
                </a:solidFill>
                <a:latin typeface="Arial" charset="0"/>
                <a:ea typeface="ＭＳ Ｐゴシック" pitchFamily="34" charset="-128"/>
              </a:defRPr>
            </a:lvl2pPr>
            <a:lvl3pPr algn="l" rtl="0" eaLnBrk="1" fontAlgn="base" hangingPunct="1">
              <a:spcBef>
                <a:spcPct val="0"/>
              </a:spcBef>
              <a:spcAft>
                <a:spcPct val="0"/>
              </a:spcAft>
              <a:defRPr sz="4267">
                <a:solidFill>
                  <a:srgbClr val="2A6EBB"/>
                </a:solidFill>
                <a:latin typeface="Arial" charset="0"/>
                <a:ea typeface="ＭＳ Ｐゴシック" pitchFamily="34" charset="-128"/>
              </a:defRPr>
            </a:lvl3pPr>
            <a:lvl4pPr algn="l" rtl="0" eaLnBrk="1" fontAlgn="base" hangingPunct="1">
              <a:spcBef>
                <a:spcPct val="0"/>
              </a:spcBef>
              <a:spcAft>
                <a:spcPct val="0"/>
              </a:spcAft>
              <a:defRPr sz="4267">
                <a:solidFill>
                  <a:srgbClr val="2A6EBB"/>
                </a:solidFill>
                <a:latin typeface="Arial" charset="0"/>
                <a:ea typeface="ＭＳ Ｐゴシック" pitchFamily="34" charset="-128"/>
              </a:defRPr>
            </a:lvl4pPr>
            <a:lvl5pPr algn="l" rtl="0" eaLnBrk="1" fontAlgn="base" hangingPunct="1">
              <a:spcBef>
                <a:spcPct val="0"/>
              </a:spcBef>
              <a:spcAft>
                <a:spcPct val="0"/>
              </a:spcAft>
              <a:defRPr sz="4267">
                <a:solidFill>
                  <a:srgbClr val="2A6EBB"/>
                </a:solidFill>
                <a:latin typeface="Arial" charset="0"/>
                <a:ea typeface="ＭＳ Ｐゴシック" pitchFamily="34" charset="-128"/>
              </a:defRPr>
            </a:lvl5pPr>
            <a:lvl6pPr marL="609585" algn="l" rtl="0" eaLnBrk="1" fontAlgn="base" hangingPunct="1">
              <a:spcBef>
                <a:spcPct val="0"/>
              </a:spcBef>
              <a:spcAft>
                <a:spcPct val="0"/>
              </a:spcAft>
              <a:defRPr sz="4267">
                <a:solidFill>
                  <a:srgbClr val="2A6EBB"/>
                </a:solidFill>
                <a:latin typeface="Arial" charset="0"/>
                <a:ea typeface="ＭＳ Ｐゴシック" pitchFamily="34" charset="-128"/>
              </a:defRPr>
            </a:lvl6pPr>
            <a:lvl7pPr marL="1219170" algn="l" rtl="0" eaLnBrk="1" fontAlgn="base" hangingPunct="1">
              <a:spcBef>
                <a:spcPct val="0"/>
              </a:spcBef>
              <a:spcAft>
                <a:spcPct val="0"/>
              </a:spcAft>
              <a:defRPr sz="4267">
                <a:solidFill>
                  <a:srgbClr val="2A6EBB"/>
                </a:solidFill>
                <a:latin typeface="Arial" charset="0"/>
                <a:ea typeface="ＭＳ Ｐゴシック" pitchFamily="34" charset="-128"/>
              </a:defRPr>
            </a:lvl7pPr>
            <a:lvl8pPr marL="1828754" algn="l" rtl="0" eaLnBrk="1" fontAlgn="base" hangingPunct="1">
              <a:spcBef>
                <a:spcPct val="0"/>
              </a:spcBef>
              <a:spcAft>
                <a:spcPct val="0"/>
              </a:spcAft>
              <a:defRPr sz="4267">
                <a:solidFill>
                  <a:srgbClr val="2A6EBB"/>
                </a:solidFill>
                <a:latin typeface="Arial" charset="0"/>
                <a:ea typeface="ＭＳ Ｐゴシック" pitchFamily="34" charset="-128"/>
              </a:defRPr>
            </a:lvl8pPr>
            <a:lvl9pPr marL="2438339" algn="l" rtl="0" eaLnBrk="1" fontAlgn="base" hangingPunct="1">
              <a:spcBef>
                <a:spcPct val="0"/>
              </a:spcBef>
              <a:spcAft>
                <a:spcPct val="0"/>
              </a:spcAft>
              <a:defRPr sz="4267">
                <a:solidFill>
                  <a:srgbClr val="2A6EBB"/>
                </a:solidFill>
                <a:latin typeface="Arial" charset="0"/>
                <a:ea typeface="ＭＳ Ｐゴシック" pitchFamily="34" charset="-128"/>
              </a:defRPr>
            </a:lvl9pPr>
          </a:lstStyle>
          <a:p>
            <a:pPr defTabSz="685800">
              <a:defRPr/>
            </a:pPr>
            <a:r>
              <a:rPr lang="en-US" sz="3200" dirty="0">
                <a:solidFill>
                  <a:schemeClr val="bg1"/>
                </a:solidFill>
              </a:rPr>
              <a:t>CineLife+ 2K System Overview</a:t>
            </a:r>
            <a:endParaRPr lang="en-US" sz="3200" kern="0" dirty="0">
              <a:solidFill>
                <a:schemeClr val="bg1"/>
              </a:solidFill>
              <a:ea typeface="ＭＳ Ｐゴシック"/>
            </a:endParaRPr>
          </a:p>
        </p:txBody>
      </p:sp>
      <p:pic>
        <p:nvPicPr>
          <p:cNvPr id="10" name="Picture 9">
            <a:extLst>
              <a:ext uri="{FF2B5EF4-FFF2-40B4-BE49-F238E27FC236}">
                <a16:creationId xmlns:a16="http://schemas.microsoft.com/office/drawing/2014/main" id="{F97CE8EB-55A6-9DEA-2EC6-3AAE51838B97}"/>
              </a:ext>
            </a:extLst>
          </p:cNvPr>
          <p:cNvPicPr>
            <a:picLocks noChangeAspect="1"/>
          </p:cNvPicPr>
          <p:nvPr/>
        </p:nvPicPr>
        <p:blipFill>
          <a:blip r:embed="rId2"/>
          <a:stretch>
            <a:fillRect/>
          </a:stretch>
        </p:blipFill>
        <p:spPr>
          <a:xfrm>
            <a:off x="0" y="1"/>
            <a:ext cx="572813" cy="459582"/>
          </a:xfrm>
          <a:prstGeom prst="rect">
            <a:avLst/>
          </a:prstGeom>
        </p:spPr>
      </p:pic>
      <p:pic>
        <p:nvPicPr>
          <p:cNvPr id="6" name="Picture 5">
            <a:extLst>
              <a:ext uri="{FF2B5EF4-FFF2-40B4-BE49-F238E27FC236}">
                <a16:creationId xmlns:a16="http://schemas.microsoft.com/office/drawing/2014/main" id="{E8A2A372-8E92-A005-FB67-03C95FC5BCBA}"/>
              </a:ext>
            </a:extLst>
          </p:cNvPr>
          <p:cNvPicPr>
            <a:picLocks noChangeAspect="1"/>
          </p:cNvPicPr>
          <p:nvPr/>
        </p:nvPicPr>
        <p:blipFill>
          <a:blip r:embed="rId3"/>
          <a:stretch>
            <a:fillRect/>
          </a:stretch>
        </p:blipFill>
        <p:spPr>
          <a:xfrm>
            <a:off x="570639" y="2285857"/>
            <a:ext cx="3861301" cy="2663792"/>
          </a:xfrm>
          <a:prstGeom prst="rect">
            <a:avLst/>
          </a:prstGeom>
        </p:spPr>
      </p:pic>
      <p:sp>
        <p:nvSpPr>
          <p:cNvPr id="3" name="Content Placeholder 2">
            <a:extLst>
              <a:ext uri="{FF2B5EF4-FFF2-40B4-BE49-F238E27FC236}">
                <a16:creationId xmlns:a16="http://schemas.microsoft.com/office/drawing/2014/main" id="{37542032-CB9E-E11F-8A1B-AAD42154955A}"/>
              </a:ext>
            </a:extLst>
          </p:cNvPr>
          <p:cNvSpPr txBox="1">
            <a:spLocks/>
          </p:cNvSpPr>
          <p:nvPr/>
        </p:nvSpPr>
        <p:spPr>
          <a:xfrm>
            <a:off x="570639" y="649707"/>
            <a:ext cx="4141423" cy="3305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Removal</a:t>
            </a:r>
            <a:r>
              <a:rPr lang="en-US" sz="2250" b="1" dirty="0">
                <a:solidFill>
                  <a:prstClr val="black"/>
                </a:solidFill>
                <a:latin typeface="Calibri" panose="020F0502020204030204" pitchFamily="34" charset="0"/>
                <a:cs typeface="Calibri" panose="020F0502020204030204" pitchFamily="34" charset="0"/>
              </a:rPr>
              <a:t>:</a:t>
            </a:r>
            <a:endParaRPr lang="en-US" sz="225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endParaRPr lang="en-US" sz="135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r>
              <a:rPr lang="en-US" sz="1500" dirty="0">
                <a:solidFill>
                  <a:prstClr val="black"/>
                </a:solidFill>
                <a:latin typeface="Calibri" panose="020F0502020204030204" pitchFamily="34" charset="0"/>
                <a:cs typeface="Calibri" panose="020F0502020204030204" pitchFamily="34" charset="0"/>
              </a:rPr>
              <a:t>To remove the CAVE-2K, we would first want to disconnect all harnesses and then remove a total of 3-screws securing the cardcage to our projector.</a:t>
            </a: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pic>
        <p:nvPicPr>
          <p:cNvPr id="5" name="Picture 4">
            <a:extLst>
              <a:ext uri="{FF2B5EF4-FFF2-40B4-BE49-F238E27FC236}">
                <a16:creationId xmlns:a16="http://schemas.microsoft.com/office/drawing/2014/main" id="{62779D6C-2108-A8CD-23F6-284312B19320}"/>
              </a:ext>
            </a:extLst>
          </p:cNvPr>
          <p:cNvPicPr>
            <a:picLocks noChangeAspect="1"/>
          </p:cNvPicPr>
          <p:nvPr/>
        </p:nvPicPr>
        <p:blipFill>
          <a:blip r:embed="rId4"/>
          <a:stretch>
            <a:fillRect/>
          </a:stretch>
        </p:blipFill>
        <p:spPr>
          <a:xfrm>
            <a:off x="4859175" y="649707"/>
            <a:ext cx="4010926" cy="4319884"/>
          </a:xfrm>
          <a:prstGeom prst="rect">
            <a:avLst/>
          </a:prstGeom>
          <a:ln w="76200">
            <a:solidFill>
              <a:schemeClr val="tx1"/>
            </a:solidFill>
          </a:ln>
        </p:spPr>
      </p:pic>
      <p:sp>
        <p:nvSpPr>
          <p:cNvPr id="7" name="Oval 6">
            <a:extLst>
              <a:ext uri="{FF2B5EF4-FFF2-40B4-BE49-F238E27FC236}">
                <a16:creationId xmlns:a16="http://schemas.microsoft.com/office/drawing/2014/main" id="{E05842E6-E298-80B0-D08C-86A1E1594B1A}"/>
              </a:ext>
            </a:extLst>
          </p:cNvPr>
          <p:cNvSpPr/>
          <p:nvPr/>
        </p:nvSpPr>
        <p:spPr>
          <a:xfrm>
            <a:off x="779646" y="2396691"/>
            <a:ext cx="498108" cy="3465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sp>
        <p:nvSpPr>
          <p:cNvPr id="8" name="Oval 7">
            <a:extLst>
              <a:ext uri="{FF2B5EF4-FFF2-40B4-BE49-F238E27FC236}">
                <a16:creationId xmlns:a16="http://schemas.microsoft.com/office/drawing/2014/main" id="{3A52EEE1-0531-805D-FD3C-C547F892C721}"/>
              </a:ext>
            </a:extLst>
          </p:cNvPr>
          <p:cNvSpPr/>
          <p:nvPr/>
        </p:nvSpPr>
        <p:spPr>
          <a:xfrm>
            <a:off x="3782728" y="2396690"/>
            <a:ext cx="498108" cy="3465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sp>
        <p:nvSpPr>
          <p:cNvPr id="9" name="Oval 8">
            <a:extLst>
              <a:ext uri="{FF2B5EF4-FFF2-40B4-BE49-F238E27FC236}">
                <a16:creationId xmlns:a16="http://schemas.microsoft.com/office/drawing/2014/main" id="{ED0C30B8-3282-D4A7-74AF-847808EB2924}"/>
              </a:ext>
            </a:extLst>
          </p:cNvPr>
          <p:cNvSpPr/>
          <p:nvPr/>
        </p:nvSpPr>
        <p:spPr>
          <a:xfrm>
            <a:off x="727910" y="4287900"/>
            <a:ext cx="498108" cy="3465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spTree>
    <p:extLst>
      <p:ext uri="{BB962C8B-B14F-4D97-AF65-F5344CB8AC3E}">
        <p14:creationId xmlns:p14="http://schemas.microsoft.com/office/powerpoint/2010/main" val="187515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8404B-2C19-BD32-F0C5-4E3D1B8E163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B686177-09EE-02FC-4E06-89CB3AA8ADCB}"/>
              </a:ext>
            </a:extLst>
          </p:cNvPr>
          <p:cNvSpPr txBox="1">
            <a:spLocks/>
          </p:cNvSpPr>
          <p:nvPr/>
        </p:nvSpPr>
        <p:spPr bwMode="auto">
          <a:xfrm>
            <a:off x="570639" y="3"/>
            <a:ext cx="8577072" cy="459581"/>
          </a:xfrm>
          <a:prstGeom prst="rect">
            <a:avLst/>
          </a:prstGeom>
          <a:solidFill>
            <a:srgbClr val="2A6EBB"/>
          </a:solidFill>
          <a:ln w="9525">
            <a:noFill/>
            <a:miter lim="800000"/>
            <a:headEnd/>
            <a:tailEnd/>
          </a:ln>
        </p:spPr>
        <p:txBody>
          <a:bodyPr vert="horz" wrap="square" lIns="68571" tIns="34286" rIns="68571" bIns="34286" numCol="1" anchor="ctr" anchorCtr="0" compatLnSpc="1">
            <a:prstTxWarp prst="textNoShape">
              <a:avLst/>
            </a:prstTxWarp>
          </a:bodyPr>
          <a:lstStyle>
            <a:lvl1pPr algn="l" rtl="0" eaLnBrk="1" fontAlgn="base" hangingPunct="1">
              <a:spcBef>
                <a:spcPct val="0"/>
              </a:spcBef>
              <a:spcAft>
                <a:spcPct val="0"/>
              </a:spcAft>
              <a:defRPr sz="4267">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4267">
                <a:solidFill>
                  <a:srgbClr val="2A6EBB"/>
                </a:solidFill>
                <a:latin typeface="Arial" charset="0"/>
                <a:ea typeface="ＭＳ Ｐゴシック" pitchFamily="34" charset="-128"/>
              </a:defRPr>
            </a:lvl2pPr>
            <a:lvl3pPr algn="l" rtl="0" eaLnBrk="1" fontAlgn="base" hangingPunct="1">
              <a:spcBef>
                <a:spcPct val="0"/>
              </a:spcBef>
              <a:spcAft>
                <a:spcPct val="0"/>
              </a:spcAft>
              <a:defRPr sz="4267">
                <a:solidFill>
                  <a:srgbClr val="2A6EBB"/>
                </a:solidFill>
                <a:latin typeface="Arial" charset="0"/>
                <a:ea typeface="ＭＳ Ｐゴシック" pitchFamily="34" charset="-128"/>
              </a:defRPr>
            </a:lvl3pPr>
            <a:lvl4pPr algn="l" rtl="0" eaLnBrk="1" fontAlgn="base" hangingPunct="1">
              <a:spcBef>
                <a:spcPct val="0"/>
              </a:spcBef>
              <a:spcAft>
                <a:spcPct val="0"/>
              </a:spcAft>
              <a:defRPr sz="4267">
                <a:solidFill>
                  <a:srgbClr val="2A6EBB"/>
                </a:solidFill>
                <a:latin typeface="Arial" charset="0"/>
                <a:ea typeface="ＭＳ Ｐゴシック" pitchFamily="34" charset="-128"/>
              </a:defRPr>
            </a:lvl4pPr>
            <a:lvl5pPr algn="l" rtl="0" eaLnBrk="1" fontAlgn="base" hangingPunct="1">
              <a:spcBef>
                <a:spcPct val="0"/>
              </a:spcBef>
              <a:spcAft>
                <a:spcPct val="0"/>
              </a:spcAft>
              <a:defRPr sz="4267">
                <a:solidFill>
                  <a:srgbClr val="2A6EBB"/>
                </a:solidFill>
                <a:latin typeface="Arial" charset="0"/>
                <a:ea typeface="ＭＳ Ｐゴシック" pitchFamily="34" charset="-128"/>
              </a:defRPr>
            </a:lvl5pPr>
            <a:lvl6pPr marL="609585" algn="l" rtl="0" eaLnBrk="1" fontAlgn="base" hangingPunct="1">
              <a:spcBef>
                <a:spcPct val="0"/>
              </a:spcBef>
              <a:spcAft>
                <a:spcPct val="0"/>
              </a:spcAft>
              <a:defRPr sz="4267">
                <a:solidFill>
                  <a:srgbClr val="2A6EBB"/>
                </a:solidFill>
                <a:latin typeface="Arial" charset="0"/>
                <a:ea typeface="ＭＳ Ｐゴシック" pitchFamily="34" charset="-128"/>
              </a:defRPr>
            </a:lvl6pPr>
            <a:lvl7pPr marL="1219170" algn="l" rtl="0" eaLnBrk="1" fontAlgn="base" hangingPunct="1">
              <a:spcBef>
                <a:spcPct val="0"/>
              </a:spcBef>
              <a:spcAft>
                <a:spcPct val="0"/>
              </a:spcAft>
              <a:defRPr sz="4267">
                <a:solidFill>
                  <a:srgbClr val="2A6EBB"/>
                </a:solidFill>
                <a:latin typeface="Arial" charset="0"/>
                <a:ea typeface="ＭＳ Ｐゴシック" pitchFamily="34" charset="-128"/>
              </a:defRPr>
            </a:lvl7pPr>
            <a:lvl8pPr marL="1828754" algn="l" rtl="0" eaLnBrk="1" fontAlgn="base" hangingPunct="1">
              <a:spcBef>
                <a:spcPct val="0"/>
              </a:spcBef>
              <a:spcAft>
                <a:spcPct val="0"/>
              </a:spcAft>
              <a:defRPr sz="4267">
                <a:solidFill>
                  <a:srgbClr val="2A6EBB"/>
                </a:solidFill>
                <a:latin typeface="Arial" charset="0"/>
                <a:ea typeface="ＭＳ Ｐゴシック" pitchFamily="34" charset="-128"/>
              </a:defRPr>
            </a:lvl8pPr>
            <a:lvl9pPr marL="2438339" algn="l" rtl="0" eaLnBrk="1" fontAlgn="base" hangingPunct="1">
              <a:spcBef>
                <a:spcPct val="0"/>
              </a:spcBef>
              <a:spcAft>
                <a:spcPct val="0"/>
              </a:spcAft>
              <a:defRPr sz="4267">
                <a:solidFill>
                  <a:srgbClr val="2A6EBB"/>
                </a:solidFill>
                <a:latin typeface="Arial" charset="0"/>
                <a:ea typeface="ＭＳ Ｐゴシック" pitchFamily="34" charset="-128"/>
              </a:defRPr>
            </a:lvl9pPr>
          </a:lstStyle>
          <a:p>
            <a:pPr defTabSz="685800">
              <a:defRPr/>
            </a:pPr>
            <a:r>
              <a:rPr lang="en-US" sz="3200" dirty="0">
                <a:solidFill>
                  <a:schemeClr val="bg1"/>
                </a:solidFill>
              </a:rPr>
              <a:t>CineLife+ 2K System Overview</a:t>
            </a:r>
            <a:endParaRPr lang="en-US" sz="3200" kern="0" dirty="0">
              <a:solidFill>
                <a:schemeClr val="bg1"/>
              </a:solidFill>
              <a:ea typeface="ＭＳ Ｐゴシック"/>
            </a:endParaRPr>
          </a:p>
        </p:txBody>
      </p:sp>
      <p:pic>
        <p:nvPicPr>
          <p:cNvPr id="10" name="Picture 9">
            <a:extLst>
              <a:ext uri="{FF2B5EF4-FFF2-40B4-BE49-F238E27FC236}">
                <a16:creationId xmlns:a16="http://schemas.microsoft.com/office/drawing/2014/main" id="{D643B684-5767-8541-BDAD-1E9CF8CC815C}"/>
              </a:ext>
            </a:extLst>
          </p:cNvPr>
          <p:cNvPicPr>
            <a:picLocks noChangeAspect="1"/>
          </p:cNvPicPr>
          <p:nvPr/>
        </p:nvPicPr>
        <p:blipFill>
          <a:blip r:embed="rId2"/>
          <a:stretch>
            <a:fillRect/>
          </a:stretch>
        </p:blipFill>
        <p:spPr>
          <a:xfrm>
            <a:off x="0" y="1"/>
            <a:ext cx="572813" cy="459582"/>
          </a:xfrm>
          <a:prstGeom prst="rect">
            <a:avLst/>
          </a:prstGeom>
        </p:spPr>
      </p:pic>
      <p:sp>
        <p:nvSpPr>
          <p:cNvPr id="3" name="Content Placeholder 2">
            <a:extLst>
              <a:ext uri="{FF2B5EF4-FFF2-40B4-BE49-F238E27FC236}">
                <a16:creationId xmlns:a16="http://schemas.microsoft.com/office/drawing/2014/main" id="{09D56B08-9BA1-E7BD-03D5-8CC89EC152D5}"/>
              </a:ext>
            </a:extLst>
          </p:cNvPr>
          <p:cNvSpPr txBox="1">
            <a:spLocks/>
          </p:cNvSpPr>
          <p:nvPr/>
        </p:nvSpPr>
        <p:spPr>
          <a:xfrm>
            <a:off x="570640" y="649707"/>
            <a:ext cx="5709845" cy="3305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Removal:</a:t>
            </a:r>
            <a:endParaRPr lang="en-US" sz="24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endParaRPr lang="en-US" sz="15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r>
              <a:rPr lang="en-US" sz="1500" dirty="0">
                <a:solidFill>
                  <a:prstClr val="black"/>
                </a:solidFill>
                <a:latin typeface="Calibri" panose="020F0502020204030204" pitchFamily="34" charset="0"/>
                <a:cs typeface="Calibri" panose="020F0502020204030204" pitchFamily="34" charset="0"/>
              </a:rPr>
              <a:t>Here we can see that the cardcage removed from a projector:</a:t>
            </a: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pic>
        <p:nvPicPr>
          <p:cNvPr id="11" name="Picture 10" descr="A close-up of a computer&#10;&#10;Description automatically generated">
            <a:extLst>
              <a:ext uri="{FF2B5EF4-FFF2-40B4-BE49-F238E27FC236}">
                <a16:creationId xmlns:a16="http://schemas.microsoft.com/office/drawing/2014/main" id="{4F61BFC0-3BFE-CF80-E12D-50A544166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12948" y="2705323"/>
            <a:ext cx="2367359" cy="1775519"/>
          </a:xfrm>
          <a:prstGeom prst="rect">
            <a:avLst/>
          </a:prstGeom>
        </p:spPr>
      </p:pic>
      <p:pic>
        <p:nvPicPr>
          <p:cNvPr id="13" name="Picture 12" descr="A close-up of a computer case&#10;&#10;Description automatically generated">
            <a:extLst>
              <a:ext uri="{FF2B5EF4-FFF2-40B4-BE49-F238E27FC236}">
                <a16:creationId xmlns:a16="http://schemas.microsoft.com/office/drawing/2014/main" id="{A5015179-AC75-D0FA-C2CA-F8CB02E240FE}"/>
              </a:ext>
            </a:extLst>
          </p:cNvPr>
          <p:cNvPicPr>
            <a:picLocks noChangeAspect="1"/>
          </p:cNvPicPr>
          <p:nvPr/>
        </p:nvPicPr>
        <p:blipFill rotWithShape="1">
          <a:blip r:embed="rId4">
            <a:extLst>
              <a:ext uri="{28A0092B-C50C-407E-A947-70E740481C1C}">
                <a14:useLocalDpi xmlns:a14="http://schemas.microsoft.com/office/drawing/2010/main" val="0"/>
              </a:ext>
            </a:extLst>
          </a:blip>
          <a:srcRect l="8691"/>
          <a:stretch/>
        </p:blipFill>
        <p:spPr>
          <a:xfrm rot="16200000">
            <a:off x="3972029" y="2563479"/>
            <a:ext cx="2485344" cy="2059205"/>
          </a:xfrm>
          <a:prstGeom prst="rect">
            <a:avLst/>
          </a:prstGeom>
        </p:spPr>
      </p:pic>
      <p:pic>
        <p:nvPicPr>
          <p:cNvPr id="5" name="Picture 4" descr="Inside a computer tower with wires and cables&#10;&#10;Description automatically generated">
            <a:extLst>
              <a:ext uri="{FF2B5EF4-FFF2-40B4-BE49-F238E27FC236}">
                <a16:creationId xmlns:a16="http://schemas.microsoft.com/office/drawing/2014/main" id="{BC17824D-42B7-B127-08BF-AAD4846F1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639" y="2333950"/>
            <a:ext cx="3257082" cy="2442812"/>
          </a:xfrm>
          <a:prstGeom prst="rect">
            <a:avLst/>
          </a:prstGeom>
        </p:spPr>
      </p:pic>
    </p:spTree>
    <p:extLst>
      <p:ext uri="{BB962C8B-B14F-4D97-AF65-F5344CB8AC3E}">
        <p14:creationId xmlns:p14="http://schemas.microsoft.com/office/powerpoint/2010/main" val="40914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09600" y="666750"/>
            <a:ext cx="8229600" cy="1828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marL="285750" indent="-285750">
              <a:buFont typeface="Arial" panose="020B0604020202020204" pitchFamily="34" charset="0"/>
              <a:buChar char="•"/>
            </a:pPr>
            <a:r>
              <a:rPr lang="en-US" sz="1800" dirty="0">
                <a:solidFill>
                  <a:schemeClr val="bg1"/>
                </a:solidFill>
                <a:latin typeface="Calibri" panose="020F0502020204030204" pitchFamily="34" charset="0"/>
              </a:rPr>
              <a:t>Articulate the components of the Series IV (CineLife+ 2K™) Electronics.</a:t>
            </a:r>
          </a:p>
          <a:p>
            <a:pPr marL="285750" indent="-285750">
              <a:buFont typeface="Arial" panose="020B0604020202020204" pitchFamily="34" charset="0"/>
              <a:buChar char="•"/>
            </a:pPr>
            <a:r>
              <a:rPr lang="en-US" sz="1800" dirty="0">
                <a:solidFill>
                  <a:schemeClr val="bg1"/>
                </a:solidFill>
                <a:latin typeface="Calibri" panose="020F0502020204030204" pitchFamily="34" charset="0"/>
              </a:rPr>
              <a:t>Explain the function of each component that makes up the Electronics.</a:t>
            </a:r>
          </a:p>
          <a:p>
            <a:pPr marL="285750" indent="-285750">
              <a:buFont typeface="Arial" panose="020B0604020202020204" pitchFamily="34" charset="0"/>
              <a:buChar char="•"/>
            </a:pPr>
            <a:r>
              <a:rPr lang="en-US" sz="1800" dirty="0">
                <a:solidFill>
                  <a:schemeClr val="bg1"/>
                </a:solidFill>
                <a:latin typeface="Calibri" panose="020F0502020204030204" pitchFamily="34" charset="0"/>
              </a:rPr>
              <a:t>Perform a software update.</a:t>
            </a:r>
          </a:p>
        </p:txBody>
      </p:sp>
      <p:sp>
        <p:nvSpPr>
          <p:cNvPr id="2" name="Title 1"/>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a:t>
            </a: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9A58C-8B2F-1D70-84C4-B15F5178AFB0}"/>
            </a:ext>
          </a:extLst>
        </p:cNvPr>
        <p:cNvGrpSpPr/>
        <p:nvPr/>
      </p:nvGrpSpPr>
      <p:grpSpPr>
        <a:xfrm>
          <a:off x="0" y="0"/>
          <a:ext cx="0" cy="0"/>
          <a:chOff x="0" y="0"/>
          <a:chExt cx="0" cy="0"/>
        </a:xfrm>
      </p:grpSpPr>
      <p:pic>
        <p:nvPicPr>
          <p:cNvPr id="15" name="Picture 14" descr="A computer parts on a table&#10;&#10;Description automatically generated">
            <a:extLst>
              <a:ext uri="{FF2B5EF4-FFF2-40B4-BE49-F238E27FC236}">
                <a16:creationId xmlns:a16="http://schemas.microsoft.com/office/drawing/2014/main" id="{5747FCDA-EC71-A840-E890-FFB1FD0A1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090652" y="2101255"/>
            <a:ext cx="2456041" cy="3274721"/>
          </a:xfrm>
          <a:prstGeom prst="rect">
            <a:avLst/>
          </a:prstGeom>
        </p:spPr>
      </p:pic>
      <p:sp>
        <p:nvSpPr>
          <p:cNvPr id="4" name="Title 2">
            <a:extLst>
              <a:ext uri="{FF2B5EF4-FFF2-40B4-BE49-F238E27FC236}">
                <a16:creationId xmlns:a16="http://schemas.microsoft.com/office/drawing/2014/main" id="{1727233A-BEFC-24FA-0F36-DF9C5ACF67E0}"/>
              </a:ext>
            </a:extLst>
          </p:cNvPr>
          <p:cNvSpPr txBox="1">
            <a:spLocks/>
          </p:cNvSpPr>
          <p:nvPr/>
        </p:nvSpPr>
        <p:spPr bwMode="auto">
          <a:xfrm>
            <a:off x="570639" y="3"/>
            <a:ext cx="8577072" cy="459581"/>
          </a:xfrm>
          <a:prstGeom prst="rect">
            <a:avLst/>
          </a:prstGeom>
          <a:solidFill>
            <a:srgbClr val="2A6EBB"/>
          </a:solidFill>
          <a:ln w="9525">
            <a:noFill/>
            <a:miter lim="800000"/>
            <a:headEnd/>
            <a:tailEnd/>
          </a:ln>
        </p:spPr>
        <p:txBody>
          <a:bodyPr vert="horz" wrap="square" lIns="68571" tIns="34286" rIns="68571" bIns="34286" numCol="1" anchor="ctr" anchorCtr="0" compatLnSpc="1">
            <a:prstTxWarp prst="textNoShape">
              <a:avLst/>
            </a:prstTxWarp>
          </a:bodyPr>
          <a:lstStyle>
            <a:lvl1pPr algn="l" rtl="0" eaLnBrk="1" fontAlgn="base" hangingPunct="1">
              <a:spcBef>
                <a:spcPct val="0"/>
              </a:spcBef>
              <a:spcAft>
                <a:spcPct val="0"/>
              </a:spcAft>
              <a:defRPr sz="4267">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4267">
                <a:solidFill>
                  <a:srgbClr val="2A6EBB"/>
                </a:solidFill>
                <a:latin typeface="Arial" charset="0"/>
                <a:ea typeface="ＭＳ Ｐゴシック" pitchFamily="34" charset="-128"/>
              </a:defRPr>
            </a:lvl2pPr>
            <a:lvl3pPr algn="l" rtl="0" eaLnBrk="1" fontAlgn="base" hangingPunct="1">
              <a:spcBef>
                <a:spcPct val="0"/>
              </a:spcBef>
              <a:spcAft>
                <a:spcPct val="0"/>
              </a:spcAft>
              <a:defRPr sz="4267">
                <a:solidFill>
                  <a:srgbClr val="2A6EBB"/>
                </a:solidFill>
                <a:latin typeface="Arial" charset="0"/>
                <a:ea typeface="ＭＳ Ｐゴシック" pitchFamily="34" charset="-128"/>
              </a:defRPr>
            </a:lvl3pPr>
            <a:lvl4pPr algn="l" rtl="0" eaLnBrk="1" fontAlgn="base" hangingPunct="1">
              <a:spcBef>
                <a:spcPct val="0"/>
              </a:spcBef>
              <a:spcAft>
                <a:spcPct val="0"/>
              </a:spcAft>
              <a:defRPr sz="4267">
                <a:solidFill>
                  <a:srgbClr val="2A6EBB"/>
                </a:solidFill>
                <a:latin typeface="Arial" charset="0"/>
                <a:ea typeface="ＭＳ Ｐゴシック" pitchFamily="34" charset="-128"/>
              </a:defRPr>
            </a:lvl4pPr>
            <a:lvl5pPr algn="l" rtl="0" eaLnBrk="1" fontAlgn="base" hangingPunct="1">
              <a:spcBef>
                <a:spcPct val="0"/>
              </a:spcBef>
              <a:spcAft>
                <a:spcPct val="0"/>
              </a:spcAft>
              <a:defRPr sz="4267">
                <a:solidFill>
                  <a:srgbClr val="2A6EBB"/>
                </a:solidFill>
                <a:latin typeface="Arial" charset="0"/>
                <a:ea typeface="ＭＳ Ｐゴシック" pitchFamily="34" charset="-128"/>
              </a:defRPr>
            </a:lvl5pPr>
            <a:lvl6pPr marL="609585" algn="l" rtl="0" eaLnBrk="1" fontAlgn="base" hangingPunct="1">
              <a:spcBef>
                <a:spcPct val="0"/>
              </a:spcBef>
              <a:spcAft>
                <a:spcPct val="0"/>
              </a:spcAft>
              <a:defRPr sz="4267">
                <a:solidFill>
                  <a:srgbClr val="2A6EBB"/>
                </a:solidFill>
                <a:latin typeface="Arial" charset="0"/>
                <a:ea typeface="ＭＳ Ｐゴシック" pitchFamily="34" charset="-128"/>
              </a:defRPr>
            </a:lvl6pPr>
            <a:lvl7pPr marL="1219170" algn="l" rtl="0" eaLnBrk="1" fontAlgn="base" hangingPunct="1">
              <a:spcBef>
                <a:spcPct val="0"/>
              </a:spcBef>
              <a:spcAft>
                <a:spcPct val="0"/>
              </a:spcAft>
              <a:defRPr sz="4267">
                <a:solidFill>
                  <a:srgbClr val="2A6EBB"/>
                </a:solidFill>
                <a:latin typeface="Arial" charset="0"/>
                <a:ea typeface="ＭＳ Ｐゴシック" pitchFamily="34" charset="-128"/>
              </a:defRPr>
            </a:lvl7pPr>
            <a:lvl8pPr marL="1828754" algn="l" rtl="0" eaLnBrk="1" fontAlgn="base" hangingPunct="1">
              <a:spcBef>
                <a:spcPct val="0"/>
              </a:spcBef>
              <a:spcAft>
                <a:spcPct val="0"/>
              </a:spcAft>
              <a:defRPr sz="4267">
                <a:solidFill>
                  <a:srgbClr val="2A6EBB"/>
                </a:solidFill>
                <a:latin typeface="Arial" charset="0"/>
                <a:ea typeface="ＭＳ Ｐゴシック" pitchFamily="34" charset="-128"/>
              </a:defRPr>
            </a:lvl8pPr>
            <a:lvl9pPr marL="2438339" algn="l" rtl="0" eaLnBrk="1" fontAlgn="base" hangingPunct="1">
              <a:spcBef>
                <a:spcPct val="0"/>
              </a:spcBef>
              <a:spcAft>
                <a:spcPct val="0"/>
              </a:spcAft>
              <a:defRPr sz="4267">
                <a:solidFill>
                  <a:srgbClr val="2A6EBB"/>
                </a:solidFill>
                <a:latin typeface="Arial" charset="0"/>
                <a:ea typeface="ＭＳ Ｐゴシック" pitchFamily="34" charset="-128"/>
              </a:defRPr>
            </a:lvl9pPr>
          </a:lstStyle>
          <a:p>
            <a:pPr defTabSz="685800">
              <a:defRPr/>
            </a:pPr>
            <a:r>
              <a:rPr lang="en-US" sz="3200" dirty="0">
                <a:solidFill>
                  <a:schemeClr val="bg1"/>
                </a:solidFill>
              </a:rPr>
              <a:t>CineLife+ 2K System Overview</a:t>
            </a:r>
            <a:endParaRPr lang="en-US" sz="3200" kern="0" dirty="0">
              <a:solidFill>
                <a:schemeClr val="bg1"/>
              </a:solidFill>
              <a:ea typeface="ＭＳ Ｐゴシック"/>
            </a:endParaRPr>
          </a:p>
        </p:txBody>
      </p:sp>
      <p:pic>
        <p:nvPicPr>
          <p:cNvPr id="10" name="Picture 9">
            <a:extLst>
              <a:ext uri="{FF2B5EF4-FFF2-40B4-BE49-F238E27FC236}">
                <a16:creationId xmlns:a16="http://schemas.microsoft.com/office/drawing/2014/main" id="{F1DE5E3E-E038-D773-7647-0B74168FD068}"/>
              </a:ext>
            </a:extLst>
          </p:cNvPr>
          <p:cNvPicPr>
            <a:picLocks noChangeAspect="1"/>
          </p:cNvPicPr>
          <p:nvPr/>
        </p:nvPicPr>
        <p:blipFill>
          <a:blip r:embed="rId3"/>
          <a:stretch>
            <a:fillRect/>
          </a:stretch>
        </p:blipFill>
        <p:spPr>
          <a:xfrm>
            <a:off x="0" y="1"/>
            <a:ext cx="572813" cy="459582"/>
          </a:xfrm>
          <a:prstGeom prst="rect">
            <a:avLst/>
          </a:prstGeom>
        </p:spPr>
      </p:pic>
      <p:sp>
        <p:nvSpPr>
          <p:cNvPr id="3" name="Content Placeholder 2">
            <a:extLst>
              <a:ext uri="{FF2B5EF4-FFF2-40B4-BE49-F238E27FC236}">
                <a16:creationId xmlns:a16="http://schemas.microsoft.com/office/drawing/2014/main" id="{44E882D2-8186-F582-FE63-7F631111E192}"/>
              </a:ext>
            </a:extLst>
          </p:cNvPr>
          <p:cNvSpPr txBox="1">
            <a:spLocks/>
          </p:cNvSpPr>
          <p:nvPr/>
        </p:nvSpPr>
        <p:spPr>
          <a:xfrm>
            <a:off x="570639" y="649707"/>
            <a:ext cx="4756944" cy="3305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libri" panose="020F0502020204030204" pitchFamily="34" charset="0"/>
                <a:cs typeface="Calibri" panose="020F0502020204030204" pitchFamily="34" charset="0"/>
              </a:rPr>
              <a:t>CAVE-2K Removal:</a:t>
            </a:r>
            <a:endParaRPr lang="en-US" sz="2400" dirty="0">
              <a:latin typeface="Calibri" panose="020F0502020204030204" pitchFamily="34" charset="0"/>
              <a:cs typeface="Calibri" panose="020F0502020204030204" pitchFamily="34" charset="0"/>
            </a:endParaRPr>
          </a:p>
          <a:p>
            <a:pPr marL="0" indent="0">
              <a:buNone/>
            </a:pPr>
            <a:endParaRPr lang="en-US" sz="1350" dirty="0">
              <a:latin typeface="Calibri" panose="020F0502020204030204" pitchFamily="34" charset="0"/>
              <a:cs typeface="Calibri" panose="020F0502020204030204" pitchFamily="34" charset="0"/>
            </a:endParaRPr>
          </a:p>
          <a:p>
            <a:pPr marL="0" indent="0">
              <a:buNone/>
            </a:pPr>
            <a:r>
              <a:rPr lang="en-US" sz="1500" dirty="0">
                <a:latin typeface="Calibri" panose="020F0502020204030204" pitchFamily="34" charset="0"/>
                <a:cs typeface="Calibri" panose="020F0502020204030204" pitchFamily="34" charset="0"/>
              </a:rPr>
              <a:t>After the CAVE-2K has been removed from the cardcage, we need to remove a total of 32 screws to remove the CAVE-2K module from the cardcage.</a:t>
            </a:r>
          </a:p>
          <a:p>
            <a:pPr marL="0" indent="0">
              <a:buNone/>
            </a:pPr>
            <a:endParaRPr lang="en-US" sz="1500" dirty="0">
              <a:latin typeface="Calibri" panose="020F0502020204030204" pitchFamily="34" charset="0"/>
              <a:cs typeface="Calibri" panose="020F0502020204030204" pitchFamily="34" charset="0"/>
            </a:endParaRPr>
          </a:p>
          <a:p>
            <a:r>
              <a:rPr lang="en-US" sz="1500" dirty="0">
                <a:latin typeface="Calibri" panose="020F0502020204030204" pitchFamily="34" charset="0"/>
                <a:cs typeface="Calibri" panose="020F0502020204030204" pitchFamily="34" charset="0"/>
              </a:rPr>
              <a:t>12 being black 2mm hex screws</a:t>
            </a:r>
          </a:p>
          <a:p>
            <a:r>
              <a:rPr lang="en-US" sz="1500" dirty="0">
                <a:latin typeface="Calibri" panose="020F0502020204030204" pitchFamily="34" charset="0"/>
                <a:cs typeface="Calibri" panose="020F0502020204030204" pitchFamily="34" charset="0"/>
              </a:rPr>
              <a:t>20 being silver 2.5mm screws </a:t>
            </a:r>
          </a:p>
          <a:p>
            <a:pPr marL="0" indent="0">
              <a:buNone/>
            </a:pPr>
            <a:endParaRPr lang="en-US" sz="1350" dirty="0"/>
          </a:p>
          <a:p>
            <a:pPr marL="0" indent="0">
              <a:buNone/>
            </a:pPr>
            <a:endParaRPr lang="en-US" sz="1350" dirty="0"/>
          </a:p>
          <a:p>
            <a:pPr marL="0" indent="0">
              <a:buNone/>
            </a:pPr>
            <a:endParaRPr lang="en-US" sz="1350" dirty="0"/>
          </a:p>
          <a:p>
            <a:pPr marL="274313" indent="-274313"/>
            <a:endParaRPr lang="en-US" sz="1800" dirty="0"/>
          </a:p>
          <a:p>
            <a:pPr marL="274313" indent="-274313"/>
            <a:endParaRPr lang="en-US" sz="1800" dirty="0"/>
          </a:p>
        </p:txBody>
      </p:sp>
      <p:sp>
        <p:nvSpPr>
          <p:cNvPr id="16" name="Rectangle 15">
            <a:extLst>
              <a:ext uri="{FF2B5EF4-FFF2-40B4-BE49-F238E27FC236}">
                <a16:creationId xmlns:a16="http://schemas.microsoft.com/office/drawing/2014/main" id="{0ABF9F01-ED5D-7DBA-0402-15EB6545C465}"/>
              </a:ext>
            </a:extLst>
          </p:cNvPr>
          <p:cNvSpPr/>
          <p:nvPr/>
        </p:nvSpPr>
        <p:spPr>
          <a:xfrm>
            <a:off x="6164981" y="3219650"/>
            <a:ext cx="591953" cy="35372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F8F6383B-F72E-2783-4DA7-44DB43A75003}"/>
              </a:ext>
            </a:extLst>
          </p:cNvPr>
          <p:cNvPicPr>
            <a:picLocks noChangeAspect="1"/>
          </p:cNvPicPr>
          <p:nvPr/>
        </p:nvPicPr>
        <p:blipFill>
          <a:blip r:embed="rId4"/>
          <a:stretch>
            <a:fillRect/>
          </a:stretch>
        </p:blipFill>
        <p:spPr>
          <a:xfrm rot="16200000">
            <a:off x="6427380" y="-153797"/>
            <a:ext cx="1779536" cy="3277771"/>
          </a:xfrm>
          <a:prstGeom prst="rect">
            <a:avLst/>
          </a:prstGeom>
          <a:ln w="28575">
            <a:solidFill>
              <a:srgbClr val="FF0000"/>
            </a:solidFill>
          </a:ln>
        </p:spPr>
      </p:pic>
      <p:pic>
        <p:nvPicPr>
          <p:cNvPr id="20" name="Picture 19" descr="A back of a device&#10;&#10;Description automatically generated">
            <a:extLst>
              <a:ext uri="{FF2B5EF4-FFF2-40B4-BE49-F238E27FC236}">
                <a16:creationId xmlns:a16="http://schemas.microsoft.com/office/drawing/2014/main" id="{E3AB8D1D-4C92-5208-21C8-CA5C3DD207EE}"/>
              </a:ext>
            </a:extLst>
          </p:cNvPr>
          <p:cNvPicPr>
            <a:picLocks noChangeAspect="1"/>
          </p:cNvPicPr>
          <p:nvPr/>
        </p:nvPicPr>
        <p:blipFill rotWithShape="1">
          <a:blip r:embed="rId5">
            <a:extLst>
              <a:ext uri="{28A0092B-C50C-407E-A947-70E740481C1C}">
                <a14:useLocalDpi xmlns:a14="http://schemas.microsoft.com/office/drawing/2010/main" val="0"/>
              </a:ext>
            </a:extLst>
          </a:blip>
          <a:srcRect l="1626" t="32371" r="8169" b="34787"/>
          <a:stretch/>
        </p:blipFill>
        <p:spPr>
          <a:xfrm>
            <a:off x="266541" y="3554110"/>
            <a:ext cx="5172936" cy="1412525"/>
          </a:xfrm>
          <a:prstGeom prst="rect">
            <a:avLst/>
          </a:prstGeom>
        </p:spPr>
      </p:pic>
    </p:spTree>
    <p:extLst>
      <p:ext uri="{BB962C8B-B14F-4D97-AF65-F5344CB8AC3E}">
        <p14:creationId xmlns:p14="http://schemas.microsoft.com/office/powerpoint/2010/main" val="394155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A8F5C-95BE-1613-5241-9CD86E8E91D9}"/>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3911062-AE95-F277-F91F-659C5C88B77A}"/>
              </a:ext>
            </a:extLst>
          </p:cNvPr>
          <p:cNvSpPr txBox="1">
            <a:spLocks/>
          </p:cNvSpPr>
          <p:nvPr/>
        </p:nvSpPr>
        <p:spPr bwMode="auto">
          <a:xfrm>
            <a:off x="570639" y="3"/>
            <a:ext cx="8577072" cy="459581"/>
          </a:xfrm>
          <a:prstGeom prst="rect">
            <a:avLst/>
          </a:prstGeom>
          <a:solidFill>
            <a:srgbClr val="2A6EBB"/>
          </a:solidFill>
          <a:ln w="9525">
            <a:noFill/>
            <a:miter lim="800000"/>
            <a:headEnd/>
            <a:tailEnd/>
          </a:ln>
        </p:spPr>
        <p:txBody>
          <a:bodyPr vert="horz" wrap="square" lIns="68571" tIns="34286" rIns="68571" bIns="34286" numCol="1" anchor="ctr" anchorCtr="0" compatLnSpc="1">
            <a:prstTxWarp prst="textNoShape">
              <a:avLst/>
            </a:prstTxWarp>
          </a:bodyPr>
          <a:lstStyle>
            <a:lvl1pPr algn="l" rtl="0" eaLnBrk="1" fontAlgn="base" hangingPunct="1">
              <a:spcBef>
                <a:spcPct val="0"/>
              </a:spcBef>
              <a:spcAft>
                <a:spcPct val="0"/>
              </a:spcAft>
              <a:defRPr sz="4267">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4267">
                <a:solidFill>
                  <a:srgbClr val="2A6EBB"/>
                </a:solidFill>
                <a:latin typeface="Arial" charset="0"/>
                <a:ea typeface="ＭＳ Ｐゴシック" pitchFamily="34" charset="-128"/>
              </a:defRPr>
            </a:lvl2pPr>
            <a:lvl3pPr algn="l" rtl="0" eaLnBrk="1" fontAlgn="base" hangingPunct="1">
              <a:spcBef>
                <a:spcPct val="0"/>
              </a:spcBef>
              <a:spcAft>
                <a:spcPct val="0"/>
              </a:spcAft>
              <a:defRPr sz="4267">
                <a:solidFill>
                  <a:srgbClr val="2A6EBB"/>
                </a:solidFill>
                <a:latin typeface="Arial" charset="0"/>
                <a:ea typeface="ＭＳ Ｐゴシック" pitchFamily="34" charset="-128"/>
              </a:defRPr>
            </a:lvl3pPr>
            <a:lvl4pPr algn="l" rtl="0" eaLnBrk="1" fontAlgn="base" hangingPunct="1">
              <a:spcBef>
                <a:spcPct val="0"/>
              </a:spcBef>
              <a:spcAft>
                <a:spcPct val="0"/>
              </a:spcAft>
              <a:defRPr sz="4267">
                <a:solidFill>
                  <a:srgbClr val="2A6EBB"/>
                </a:solidFill>
                <a:latin typeface="Arial" charset="0"/>
                <a:ea typeface="ＭＳ Ｐゴシック" pitchFamily="34" charset="-128"/>
              </a:defRPr>
            </a:lvl4pPr>
            <a:lvl5pPr algn="l" rtl="0" eaLnBrk="1" fontAlgn="base" hangingPunct="1">
              <a:spcBef>
                <a:spcPct val="0"/>
              </a:spcBef>
              <a:spcAft>
                <a:spcPct val="0"/>
              </a:spcAft>
              <a:defRPr sz="4267">
                <a:solidFill>
                  <a:srgbClr val="2A6EBB"/>
                </a:solidFill>
                <a:latin typeface="Arial" charset="0"/>
                <a:ea typeface="ＭＳ Ｐゴシック" pitchFamily="34" charset="-128"/>
              </a:defRPr>
            </a:lvl5pPr>
            <a:lvl6pPr marL="609585" algn="l" rtl="0" eaLnBrk="1" fontAlgn="base" hangingPunct="1">
              <a:spcBef>
                <a:spcPct val="0"/>
              </a:spcBef>
              <a:spcAft>
                <a:spcPct val="0"/>
              </a:spcAft>
              <a:defRPr sz="4267">
                <a:solidFill>
                  <a:srgbClr val="2A6EBB"/>
                </a:solidFill>
                <a:latin typeface="Arial" charset="0"/>
                <a:ea typeface="ＭＳ Ｐゴシック" pitchFamily="34" charset="-128"/>
              </a:defRPr>
            </a:lvl6pPr>
            <a:lvl7pPr marL="1219170" algn="l" rtl="0" eaLnBrk="1" fontAlgn="base" hangingPunct="1">
              <a:spcBef>
                <a:spcPct val="0"/>
              </a:spcBef>
              <a:spcAft>
                <a:spcPct val="0"/>
              </a:spcAft>
              <a:defRPr sz="4267">
                <a:solidFill>
                  <a:srgbClr val="2A6EBB"/>
                </a:solidFill>
                <a:latin typeface="Arial" charset="0"/>
                <a:ea typeface="ＭＳ Ｐゴシック" pitchFamily="34" charset="-128"/>
              </a:defRPr>
            </a:lvl7pPr>
            <a:lvl8pPr marL="1828754" algn="l" rtl="0" eaLnBrk="1" fontAlgn="base" hangingPunct="1">
              <a:spcBef>
                <a:spcPct val="0"/>
              </a:spcBef>
              <a:spcAft>
                <a:spcPct val="0"/>
              </a:spcAft>
              <a:defRPr sz="4267">
                <a:solidFill>
                  <a:srgbClr val="2A6EBB"/>
                </a:solidFill>
                <a:latin typeface="Arial" charset="0"/>
                <a:ea typeface="ＭＳ Ｐゴシック" pitchFamily="34" charset="-128"/>
              </a:defRPr>
            </a:lvl8pPr>
            <a:lvl9pPr marL="2438339" algn="l" rtl="0" eaLnBrk="1" fontAlgn="base" hangingPunct="1">
              <a:spcBef>
                <a:spcPct val="0"/>
              </a:spcBef>
              <a:spcAft>
                <a:spcPct val="0"/>
              </a:spcAft>
              <a:defRPr sz="4267">
                <a:solidFill>
                  <a:srgbClr val="2A6EBB"/>
                </a:solidFill>
                <a:latin typeface="Arial" charset="0"/>
                <a:ea typeface="ＭＳ Ｐゴシック" pitchFamily="34" charset="-128"/>
              </a:defRPr>
            </a:lvl9pPr>
          </a:lstStyle>
          <a:p>
            <a:pPr defTabSz="685800">
              <a:defRPr/>
            </a:pPr>
            <a:r>
              <a:rPr lang="en-US" sz="3200" dirty="0">
                <a:solidFill>
                  <a:schemeClr val="bg1"/>
                </a:solidFill>
              </a:rPr>
              <a:t>CineLife+ 2K System Overview</a:t>
            </a:r>
            <a:endParaRPr lang="en-US" sz="3200" kern="0" dirty="0">
              <a:solidFill>
                <a:schemeClr val="bg1"/>
              </a:solidFill>
              <a:ea typeface="ＭＳ Ｐゴシック"/>
            </a:endParaRPr>
          </a:p>
        </p:txBody>
      </p:sp>
      <p:pic>
        <p:nvPicPr>
          <p:cNvPr id="10" name="Picture 9">
            <a:extLst>
              <a:ext uri="{FF2B5EF4-FFF2-40B4-BE49-F238E27FC236}">
                <a16:creationId xmlns:a16="http://schemas.microsoft.com/office/drawing/2014/main" id="{5E8D6DDE-DD25-9949-7227-1535C31F06E4}"/>
              </a:ext>
            </a:extLst>
          </p:cNvPr>
          <p:cNvPicPr>
            <a:picLocks noChangeAspect="1"/>
          </p:cNvPicPr>
          <p:nvPr/>
        </p:nvPicPr>
        <p:blipFill>
          <a:blip r:embed="rId2"/>
          <a:stretch>
            <a:fillRect/>
          </a:stretch>
        </p:blipFill>
        <p:spPr>
          <a:xfrm>
            <a:off x="0" y="1"/>
            <a:ext cx="572813" cy="459582"/>
          </a:xfrm>
          <a:prstGeom prst="rect">
            <a:avLst/>
          </a:prstGeom>
        </p:spPr>
      </p:pic>
      <p:sp>
        <p:nvSpPr>
          <p:cNvPr id="3" name="Content Placeholder 2">
            <a:extLst>
              <a:ext uri="{FF2B5EF4-FFF2-40B4-BE49-F238E27FC236}">
                <a16:creationId xmlns:a16="http://schemas.microsoft.com/office/drawing/2014/main" id="{C525FE05-CF3C-1B13-19B2-453D1BD911AD}"/>
              </a:ext>
            </a:extLst>
          </p:cNvPr>
          <p:cNvSpPr txBox="1">
            <a:spLocks/>
          </p:cNvSpPr>
          <p:nvPr/>
        </p:nvSpPr>
        <p:spPr>
          <a:xfrm>
            <a:off x="570639" y="649707"/>
            <a:ext cx="4756944" cy="3305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Removal:</a:t>
            </a:r>
            <a:endParaRPr lang="en-US" sz="24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r>
              <a:rPr lang="en-US" sz="1500" dirty="0">
                <a:solidFill>
                  <a:prstClr val="black"/>
                </a:solidFill>
                <a:latin typeface="Calibri" panose="020F0502020204030204" pitchFamily="34" charset="0"/>
                <a:cs typeface="Calibri" panose="020F0502020204030204" pitchFamily="34" charset="0"/>
              </a:rPr>
              <a:t>The IMB-S2 interface connection is secured to the CAVE-2K module. If you want to remove the IMB-S2 interface harness, it can be done by accessing it’s connection tab inside the module.</a:t>
            </a:r>
          </a:p>
          <a:p>
            <a:pPr marL="0" indent="0" defTabSz="685800" fontAlgn="auto">
              <a:spcBef>
                <a:spcPts val="750"/>
              </a:spcBef>
              <a:spcAft>
                <a:spcPts val="0"/>
              </a:spcAft>
              <a:buNone/>
            </a:pPr>
            <a:r>
              <a:rPr lang="en-US" sz="1500" dirty="0">
                <a:solidFill>
                  <a:prstClr val="black"/>
                </a:solidFill>
                <a:latin typeface="Calibri" panose="020F0502020204030204" pitchFamily="34" charset="0"/>
                <a:cs typeface="Calibri" panose="020F0502020204030204" pitchFamily="34" charset="0"/>
              </a:rPr>
              <a:t>Simply press on the back of the back of the release tab for removal</a:t>
            </a: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pic>
        <p:nvPicPr>
          <p:cNvPr id="5" name="Picture 4">
            <a:extLst>
              <a:ext uri="{FF2B5EF4-FFF2-40B4-BE49-F238E27FC236}">
                <a16:creationId xmlns:a16="http://schemas.microsoft.com/office/drawing/2014/main" id="{F2E63361-1488-0826-9595-7213380D0C7C}"/>
              </a:ext>
            </a:extLst>
          </p:cNvPr>
          <p:cNvPicPr>
            <a:picLocks noChangeAspect="1"/>
          </p:cNvPicPr>
          <p:nvPr/>
        </p:nvPicPr>
        <p:blipFill>
          <a:blip r:embed="rId3"/>
          <a:stretch>
            <a:fillRect/>
          </a:stretch>
        </p:blipFill>
        <p:spPr>
          <a:xfrm>
            <a:off x="962757" y="2854471"/>
            <a:ext cx="3726222" cy="2097796"/>
          </a:xfrm>
          <a:prstGeom prst="rect">
            <a:avLst/>
          </a:prstGeom>
        </p:spPr>
      </p:pic>
      <p:pic>
        <p:nvPicPr>
          <p:cNvPr id="7" name="Picture 6" descr="A close-up of a computer&#10;&#10;Description automatically generated">
            <a:extLst>
              <a:ext uri="{FF2B5EF4-FFF2-40B4-BE49-F238E27FC236}">
                <a16:creationId xmlns:a16="http://schemas.microsoft.com/office/drawing/2014/main" id="{DCA211FA-B5E3-06BC-609D-E3A8395E6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334" y="577771"/>
            <a:ext cx="3280872" cy="4374496"/>
          </a:xfrm>
          <a:prstGeom prst="rect">
            <a:avLst/>
          </a:prstGeom>
          <a:solidFill>
            <a:srgbClr val="FF0000"/>
          </a:solidFill>
          <a:ln w="57150">
            <a:solidFill>
              <a:srgbClr val="FF0000"/>
            </a:solidFill>
          </a:ln>
        </p:spPr>
      </p:pic>
      <p:sp>
        <p:nvSpPr>
          <p:cNvPr id="8" name="Rectangle 7">
            <a:extLst>
              <a:ext uri="{FF2B5EF4-FFF2-40B4-BE49-F238E27FC236}">
                <a16:creationId xmlns:a16="http://schemas.microsoft.com/office/drawing/2014/main" id="{626E93A6-FD52-7712-9DE2-1BA97F0FC0AA}"/>
              </a:ext>
            </a:extLst>
          </p:cNvPr>
          <p:cNvSpPr/>
          <p:nvPr/>
        </p:nvSpPr>
        <p:spPr>
          <a:xfrm>
            <a:off x="2489083" y="4391758"/>
            <a:ext cx="346436" cy="2110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cxnSp>
        <p:nvCxnSpPr>
          <p:cNvPr id="11" name="Straight Arrow Connector 10">
            <a:extLst>
              <a:ext uri="{FF2B5EF4-FFF2-40B4-BE49-F238E27FC236}">
                <a16:creationId xmlns:a16="http://schemas.microsoft.com/office/drawing/2014/main" id="{41F90477-7C48-A3DE-0C3A-4C282D9248E0}"/>
              </a:ext>
            </a:extLst>
          </p:cNvPr>
          <p:cNvCxnSpPr>
            <a:stCxn id="8" idx="3"/>
          </p:cNvCxnSpPr>
          <p:nvPr/>
        </p:nvCxnSpPr>
        <p:spPr>
          <a:xfrm flipV="1">
            <a:off x="2835519" y="3204797"/>
            <a:ext cx="2413489" cy="129246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DBA94915-C61A-8FB8-1606-A65CCDEA0553}"/>
              </a:ext>
            </a:extLst>
          </p:cNvPr>
          <p:cNvSpPr/>
          <p:nvPr/>
        </p:nvSpPr>
        <p:spPr>
          <a:xfrm>
            <a:off x="6686550" y="2110154"/>
            <a:ext cx="1886811" cy="18925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sp>
        <p:nvSpPr>
          <p:cNvPr id="13" name="Rectangle 12">
            <a:extLst>
              <a:ext uri="{FF2B5EF4-FFF2-40B4-BE49-F238E27FC236}">
                <a16:creationId xmlns:a16="http://schemas.microsoft.com/office/drawing/2014/main" id="{3AD478FC-9260-58E5-11E3-6194314257DE}"/>
              </a:ext>
            </a:extLst>
          </p:cNvPr>
          <p:cNvSpPr/>
          <p:nvPr/>
        </p:nvSpPr>
        <p:spPr>
          <a:xfrm>
            <a:off x="7609743" y="2380517"/>
            <a:ext cx="501161" cy="4739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Aptos" panose="02110004020202020204"/>
            </a:endParaRPr>
          </a:p>
        </p:txBody>
      </p:sp>
    </p:spTree>
    <p:extLst>
      <p:ext uri="{BB962C8B-B14F-4D97-AF65-F5344CB8AC3E}">
        <p14:creationId xmlns:p14="http://schemas.microsoft.com/office/powerpoint/2010/main" val="534031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35D82-5FEC-6BAD-C507-7E85A3BC960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578C0A8-D831-5F8F-DA23-77947161482D}"/>
              </a:ext>
            </a:extLst>
          </p:cNvPr>
          <p:cNvSpPr txBox="1">
            <a:spLocks/>
          </p:cNvSpPr>
          <p:nvPr/>
        </p:nvSpPr>
        <p:spPr bwMode="auto">
          <a:xfrm>
            <a:off x="570639" y="3"/>
            <a:ext cx="8577072" cy="459581"/>
          </a:xfrm>
          <a:prstGeom prst="rect">
            <a:avLst/>
          </a:prstGeom>
          <a:solidFill>
            <a:srgbClr val="2A6EBB"/>
          </a:solidFill>
          <a:ln w="9525">
            <a:noFill/>
            <a:miter lim="800000"/>
            <a:headEnd/>
            <a:tailEnd/>
          </a:ln>
        </p:spPr>
        <p:txBody>
          <a:bodyPr vert="horz" wrap="square" lIns="68571" tIns="34286" rIns="68571" bIns="34286" numCol="1" anchor="ctr" anchorCtr="0" compatLnSpc="1">
            <a:prstTxWarp prst="textNoShape">
              <a:avLst/>
            </a:prstTxWarp>
          </a:bodyPr>
          <a:lstStyle>
            <a:lvl1pPr algn="l" rtl="0" eaLnBrk="1" fontAlgn="base" hangingPunct="1">
              <a:spcBef>
                <a:spcPct val="0"/>
              </a:spcBef>
              <a:spcAft>
                <a:spcPct val="0"/>
              </a:spcAft>
              <a:defRPr sz="4267">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4267">
                <a:solidFill>
                  <a:srgbClr val="2A6EBB"/>
                </a:solidFill>
                <a:latin typeface="Arial" charset="0"/>
                <a:ea typeface="ＭＳ Ｐゴシック" pitchFamily="34" charset="-128"/>
              </a:defRPr>
            </a:lvl2pPr>
            <a:lvl3pPr algn="l" rtl="0" eaLnBrk="1" fontAlgn="base" hangingPunct="1">
              <a:spcBef>
                <a:spcPct val="0"/>
              </a:spcBef>
              <a:spcAft>
                <a:spcPct val="0"/>
              </a:spcAft>
              <a:defRPr sz="4267">
                <a:solidFill>
                  <a:srgbClr val="2A6EBB"/>
                </a:solidFill>
                <a:latin typeface="Arial" charset="0"/>
                <a:ea typeface="ＭＳ Ｐゴシック" pitchFamily="34" charset="-128"/>
              </a:defRPr>
            </a:lvl3pPr>
            <a:lvl4pPr algn="l" rtl="0" eaLnBrk="1" fontAlgn="base" hangingPunct="1">
              <a:spcBef>
                <a:spcPct val="0"/>
              </a:spcBef>
              <a:spcAft>
                <a:spcPct val="0"/>
              </a:spcAft>
              <a:defRPr sz="4267">
                <a:solidFill>
                  <a:srgbClr val="2A6EBB"/>
                </a:solidFill>
                <a:latin typeface="Arial" charset="0"/>
                <a:ea typeface="ＭＳ Ｐゴシック" pitchFamily="34" charset="-128"/>
              </a:defRPr>
            </a:lvl4pPr>
            <a:lvl5pPr algn="l" rtl="0" eaLnBrk="1" fontAlgn="base" hangingPunct="1">
              <a:spcBef>
                <a:spcPct val="0"/>
              </a:spcBef>
              <a:spcAft>
                <a:spcPct val="0"/>
              </a:spcAft>
              <a:defRPr sz="4267">
                <a:solidFill>
                  <a:srgbClr val="2A6EBB"/>
                </a:solidFill>
                <a:latin typeface="Arial" charset="0"/>
                <a:ea typeface="ＭＳ Ｐゴシック" pitchFamily="34" charset="-128"/>
              </a:defRPr>
            </a:lvl5pPr>
            <a:lvl6pPr marL="609585" algn="l" rtl="0" eaLnBrk="1" fontAlgn="base" hangingPunct="1">
              <a:spcBef>
                <a:spcPct val="0"/>
              </a:spcBef>
              <a:spcAft>
                <a:spcPct val="0"/>
              </a:spcAft>
              <a:defRPr sz="4267">
                <a:solidFill>
                  <a:srgbClr val="2A6EBB"/>
                </a:solidFill>
                <a:latin typeface="Arial" charset="0"/>
                <a:ea typeface="ＭＳ Ｐゴシック" pitchFamily="34" charset="-128"/>
              </a:defRPr>
            </a:lvl6pPr>
            <a:lvl7pPr marL="1219170" algn="l" rtl="0" eaLnBrk="1" fontAlgn="base" hangingPunct="1">
              <a:spcBef>
                <a:spcPct val="0"/>
              </a:spcBef>
              <a:spcAft>
                <a:spcPct val="0"/>
              </a:spcAft>
              <a:defRPr sz="4267">
                <a:solidFill>
                  <a:srgbClr val="2A6EBB"/>
                </a:solidFill>
                <a:latin typeface="Arial" charset="0"/>
                <a:ea typeface="ＭＳ Ｐゴシック" pitchFamily="34" charset="-128"/>
              </a:defRPr>
            </a:lvl7pPr>
            <a:lvl8pPr marL="1828754" algn="l" rtl="0" eaLnBrk="1" fontAlgn="base" hangingPunct="1">
              <a:spcBef>
                <a:spcPct val="0"/>
              </a:spcBef>
              <a:spcAft>
                <a:spcPct val="0"/>
              </a:spcAft>
              <a:defRPr sz="4267">
                <a:solidFill>
                  <a:srgbClr val="2A6EBB"/>
                </a:solidFill>
                <a:latin typeface="Arial" charset="0"/>
                <a:ea typeface="ＭＳ Ｐゴシック" pitchFamily="34" charset="-128"/>
              </a:defRPr>
            </a:lvl8pPr>
            <a:lvl9pPr marL="2438339" algn="l" rtl="0" eaLnBrk="1" fontAlgn="base" hangingPunct="1">
              <a:spcBef>
                <a:spcPct val="0"/>
              </a:spcBef>
              <a:spcAft>
                <a:spcPct val="0"/>
              </a:spcAft>
              <a:defRPr sz="4267">
                <a:solidFill>
                  <a:srgbClr val="2A6EBB"/>
                </a:solidFill>
                <a:latin typeface="Arial" charset="0"/>
                <a:ea typeface="ＭＳ Ｐゴシック" pitchFamily="34" charset="-128"/>
              </a:defRPr>
            </a:lvl9pPr>
          </a:lstStyle>
          <a:p>
            <a:pPr defTabSz="685800">
              <a:defRPr/>
            </a:pPr>
            <a:r>
              <a:rPr lang="en-US" sz="3200" kern="0" dirty="0">
                <a:solidFill>
                  <a:sysClr val="window" lastClr="FFFFFF"/>
                </a:solidFill>
                <a:ea typeface="ＭＳ Ｐゴシック"/>
              </a:rPr>
              <a:t>CAVE-2K</a:t>
            </a:r>
          </a:p>
        </p:txBody>
      </p:sp>
      <p:pic>
        <p:nvPicPr>
          <p:cNvPr id="10" name="Picture 9">
            <a:extLst>
              <a:ext uri="{FF2B5EF4-FFF2-40B4-BE49-F238E27FC236}">
                <a16:creationId xmlns:a16="http://schemas.microsoft.com/office/drawing/2014/main" id="{0C354FC7-749C-9EBD-0097-5F3CBF3D9D35}"/>
              </a:ext>
            </a:extLst>
          </p:cNvPr>
          <p:cNvPicPr>
            <a:picLocks noChangeAspect="1"/>
          </p:cNvPicPr>
          <p:nvPr/>
        </p:nvPicPr>
        <p:blipFill>
          <a:blip r:embed="rId2"/>
          <a:stretch>
            <a:fillRect/>
          </a:stretch>
        </p:blipFill>
        <p:spPr>
          <a:xfrm>
            <a:off x="0" y="1"/>
            <a:ext cx="572813" cy="459582"/>
          </a:xfrm>
          <a:prstGeom prst="rect">
            <a:avLst/>
          </a:prstGeom>
        </p:spPr>
      </p:pic>
      <p:sp>
        <p:nvSpPr>
          <p:cNvPr id="3" name="Content Placeholder 2">
            <a:extLst>
              <a:ext uri="{FF2B5EF4-FFF2-40B4-BE49-F238E27FC236}">
                <a16:creationId xmlns:a16="http://schemas.microsoft.com/office/drawing/2014/main" id="{64DD70CF-65D8-49BB-57B0-8764B2F434DE}"/>
              </a:ext>
            </a:extLst>
          </p:cNvPr>
          <p:cNvSpPr txBox="1">
            <a:spLocks/>
          </p:cNvSpPr>
          <p:nvPr/>
        </p:nvSpPr>
        <p:spPr>
          <a:xfrm>
            <a:off x="570639" y="649707"/>
            <a:ext cx="8315578" cy="3305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Cardcage and Standard CineLife+ (4K) Cardcage:</a:t>
            </a:r>
            <a:endParaRPr lang="en-US" sz="24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endParaRPr lang="en-US" sz="1500" dirty="0">
              <a:solidFill>
                <a:prstClr val="black"/>
              </a:solidFill>
              <a:latin typeface="Calibri" panose="020F0502020204030204" pitchFamily="34" charset="0"/>
              <a:cs typeface="Calibri" panose="020F0502020204030204" pitchFamily="34" charset="0"/>
            </a:endParaRPr>
          </a:p>
          <a:p>
            <a:pPr defTabSz="685800" fontAlgn="auto">
              <a:spcBef>
                <a:spcPts val="750"/>
              </a:spcBef>
              <a:spcAft>
                <a:spcPts val="0"/>
              </a:spcAft>
            </a:pPr>
            <a:r>
              <a:rPr lang="en-US" sz="1500" dirty="0">
                <a:solidFill>
                  <a:prstClr val="black"/>
                </a:solidFill>
                <a:latin typeface="Calibri" panose="020F0502020204030204" pitchFamily="34" charset="0"/>
                <a:cs typeface="Calibri" panose="020F0502020204030204" pitchFamily="34" charset="0"/>
              </a:rPr>
              <a:t>The CineLife+ and CineLife+ 2K cardcages, are mechanically just about identical.</a:t>
            </a:r>
          </a:p>
          <a:p>
            <a:pPr defTabSz="685800" fontAlgn="auto">
              <a:spcBef>
                <a:spcPts val="750"/>
              </a:spcBef>
              <a:spcAft>
                <a:spcPts val="0"/>
              </a:spcAft>
            </a:pPr>
            <a:r>
              <a:rPr lang="en-US" sz="1500" dirty="0">
                <a:solidFill>
                  <a:prstClr val="black"/>
                </a:solidFill>
                <a:latin typeface="Calibri" panose="020F0502020204030204" pitchFamily="34" charset="0"/>
                <a:cs typeface="Calibri" panose="020F0502020204030204" pitchFamily="34" charset="0"/>
              </a:rPr>
              <a:t>We do not have the option of swapping in a CineLife+ Cardcage in place of a CineLife+ 2K cardcage (or vice versa). </a:t>
            </a:r>
          </a:p>
          <a:p>
            <a:pPr defTabSz="685800" fontAlgn="auto">
              <a:spcBef>
                <a:spcPts val="750"/>
              </a:spcBef>
              <a:spcAft>
                <a:spcPts val="0"/>
              </a:spcAft>
            </a:pPr>
            <a:r>
              <a:rPr lang="en-US" sz="1500" dirty="0">
                <a:solidFill>
                  <a:prstClr val="black"/>
                </a:solidFill>
                <a:latin typeface="Calibri" panose="020F0502020204030204" pitchFamily="34" charset="0"/>
                <a:cs typeface="Calibri" panose="020F0502020204030204" pitchFamily="34" charset="0"/>
              </a:rPr>
              <a:t>The CineLife+ and CineLife+ 2K Cardcage have different connectors (ex: DisplayPort, Hibernate, etc.) which can certainly cause complications if trying to swap a CineLife+ cardcage with a CineLife+ 2K cardcage.</a:t>
            </a:r>
          </a:p>
          <a:p>
            <a:pPr defTabSz="685800" fontAlgn="auto">
              <a:spcBef>
                <a:spcPts val="750"/>
              </a:spcBef>
              <a:spcAft>
                <a:spcPts val="0"/>
              </a:spcAft>
            </a:pPr>
            <a:r>
              <a:rPr lang="en-US" sz="1500" dirty="0">
                <a:solidFill>
                  <a:prstClr val="black"/>
                </a:solidFill>
                <a:latin typeface="Calibri" panose="020F0502020204030204" pitchFamily="34" charset="0"/>
                <a:cs typeface="Calibri" panose="020F0502020204030204" pitchFamily="34" charset="0"/>
              </a:rPr>
              <a:t>There are software differences between the CineLife+ and CineLife+ 2K cardcage as well which would prevent a replacement so we should never attempt to perform this replacement.</a:t>
            </a: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pic>
        <p:nvPicPr>
          <p:cNvPr id="2" name="Picture 1" descr="A back of a device&#10;&#10;Description automatically generated">
            <a:extLst>
              <a:ext uri="{FF2B5EF4-FFF2-40B4-BE49-F238E27FC236}">
                <a16:creationId xmlns:a16="http://schemas.microsoft.com/office/drawing/2014/main" id="{E3F09F6F-4614-C6BA-53B1-B0313FBBF6A3}"/>
              </a:ext>
            </a:extLst>
          </p:cNvPr>
          <p:cNvPicPr>
            <a:picLocks noChangeAspect="1"/>
          </p:cNvPicPr>
          <p:nvPr/>
        </p:nvPicPr>
        <p:blipFill rotWithShape="1">
          <a:blip r:embed="rId3">
            <a:extLst>
              <a:ext uri="{28A0092B-C50C-407E-A947-70E740481C1C}">
                <a14:useLocalDpi xmlns:a14="http://schemas.microsoft.com/office/drawing/2010/main" val="0"/>
              </a:ext>
            </a:extLst>
          </a:blip>
          <a:srcRect l="1626" t="32371" r="8169" b="34787"/>
          <a:stretch/>
        </p:blipFill>
        <p:spPr>
          <a:xfrm>
            <a:off x="2057400" y="3436864"/>
            <a:ext cx="5189535" cy="1417058"/>
          </a:xfrm>
          <a:prstGeom prst="rect">
            <a:avLst/>
          </a:prstGeom>
        </p:spPr>
      </p:pic>
    </p:spTree>
    <p:extLst>
      <p:ext uri="{BB962C8B-B14F-4D97-AF65-F5344CB8AC3E}">
        <p14:creationId xmlns:p14="http://schemas.microsoft.com/office/powerpoint/2010/main" val="239836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Video Electronics (CAVE) </a:t>
            </a:r>
          </a:p>
        </p:txBody>
      </p:sp>
      <p:sp>
        <p:nvSpPr>
          <p:cNvPr id="8" name="TextBox 7"/>
          <p:cNvSpPr txBox="1"/>
          <p:nvPr/>
        </p:nvSpPr>
        <p:spPr>
          <a:xfrm>
            <a:off x="4908089" y="641532"/>
            <a:ext cx="4031626" cy="830997"/>
          </a:xfrm>
          <a:prstGeom prst="rect">
            <a:avLst/>
          </a:prstGeom>
          <a:noFill/>
        </p:spPr>
        <p:txBody>
          <a:bodyPr wrap="square" rtlCol="0">
            <a:spAutoFit/>
          </a:bodyPr>
          <a:lstStyle/>
          <a:p>
            <a:r>
              <a:rPr lang="en-US" sz="1600" dirty="0">
                <a:solidFill>
                  <a:schemeClr val="bg1"/>
                </a:solidFill>
                <a:latin typeface="Calibri" panose="020F0502020204030204" pitchFamily="34" charset="0"/>
              </a:rPr>
              <a:t>The CAVE is the main controller, System Software and User Settings are stored on the CAVE</a:t>
            </a:r>
          </a:p>
        </p:txBody>
      </p:sp>
      <p:sp>
        <p:nvSpPr>
          <p:cNvPr id="3" name="TextBox 2"/>
          <p:cNvSpPr txBox="1"/>
          <p:nvPr/>
        </p:nvSpPr>
        <p:spPr>
          <a:xfrm>
            <a:off x="3437395" y="2669306"/>
            <a:ext cx="643125" cy="246221"/>
          </a:xfrm>
          <a:prstGeom prst="rect">
            <a:avLst/>
          </a:prstGeom>
          <a:noFill/>
          <a:ln w="25400">
            <a:solidFill>
              <a:schemeClr val="bg1"/>
            </a:solidFill>
          </a:ln>
        </p:spPr>
        <p:txBody>
          <a:bodyPr wrap="none" rtlCol="0">
            <a:spAutoFit/>
          </a:bodyPr>
          <a:lstStyle/>
          <a:p>
            <a:r>
              <a:rPr lang="en-US" sz="1000" dirty="0">
                <a:solidFill>
                  <a:srgbClr val="6F9AD3"/>
                </a:solidFill>
                <a:latin typeface="Calibri" panose="020F0502020204030204" pitchFamily="34" charset="0"/>
                <a:cs typeface="Calibri" panose="020F0502020204030204" pitchFamily="34" charset="0"/>
              </a:rPr>
              <a:t>Blue CFB</a:t>
            </a:r>
          </a:p>
        </p:txBody>
      </p:sp>
      <p:sp>
        <p:nvSpPr>
          <p:cNvPr id="10" name="TextBox 9"/>
          <p:cNvSpPr txBox="1"/>
          <p:nvPr/>
        </p:nvSpPr>
        <p:spPr>
          <a:xfrm>
            <a:off x="2722790" y="2669306"/>
            <a:ext cx="612668" cy="246221"/>
          </a:xfrm>
          <a:prstGeom prst="rect">
            <a:avLst/>
          </a:prstGeom>
          <a:noFill/>
          <a:ln w="25400">
            <a:solidFill>
              <a:schemeClr val="bg1"/>
            </a:solidFill>
          </a:ln>
        </p:spPr>
        <p:txBody>
          <a:bodyPr wrap="none" rtlCol="0">
            <a:spAutoFit/>
          </a:bodyPr>
          <a:lstStyle/>
          <a:p>
            <a:r>
              <a:rPr lang="en-US" sz="1000" dirty="0">
                <a:solidFill>
                  <a:srgbClr val="FF0000"/>
                </a:solidFill>
                <a:latin typeface="Calibri" panose="020F0502020204030204" pitchFamily="34" charset="0"/>
                <a:cs typeface="Calibri" panose="020F0502020204030204" pitchFamily="34" charset="0"/>
              </a:rPr>
              <a:t>Red CFB</a:t>
            </a:r>
          </a:p>
        </p:txBody>
      </p:sp>
      <p:sp>
        <p:nvSpPr>
          <p:cNvPr id="11" name="TextBox 10"/>
          <p:cNvSpPr txBox="1"/>
          <p:nvPr/>
        </p:nvSpPr>
        <p:spPr>
          <a:xfrm>
            <a:off x="3026065" y="2965267"/>
            <a:ext cx="732893" cy="246221"/>
          </a:xfrm>
          <a:prstGeom prst="rect">
            <a:avLst/>
          </a:prstGeom>
          <a:noFill/>
          <a:ln w="25400">
            <a:solidFill>
              <a:schemeClr val="bg1"/>
            </a:solidFill>
          </a:ln>
        </p:spPr>
        <p:txBody>
          <a:bodyPr wrap="none" rtlCol="0">
            <a:spAutoFit/>
          </a:bodyPr>
          <a:lstStyle/>
          <a:p>
            <a:r>
              <a:rPr lang="en-US" sz="1000" dirty="0">
                <a:solidFill>
                  <a:srgbClr val="00B050"/>
                </a:solidFill>
                <a:latin typeface="Calibri" panose="020F0502020204030204" pitchFamily="34" charset="0"/>
                <a:cs typeface="Calibri" panose="020F0502020204030204" pitchFamily="34" charset="0"/>
              </a:rPr>
              <a:t>Green CFB</a:t>
            </a:r>
          </a:p>
        </p:txBody>
      </p:sp>
      <p:sp>
        <p:nvSpPr>
          <p:cNvPr id="12" name="TextBox 11"/>
          <p:cNvSpPr txBox="1"/>
          <p:nvPr/>
        </p:nvSpPr>
        <p:spPr>
          <a:xfrm>
            <a:off x="2159817" y="2839410"/>
            <a:ext cx="482824" cy="246221"/>
          </a:xfrm>
          <a:prstGeom prst="rect">
            <a:avLst/>
          </a:prstGeom>
          <a:noFill/>
          <a:ln w="25400">
            <a:solidFill>
              <a:schemeClr val="bg1"/>
            </a:solidFill>
          </a:ln>
        </p:spPr>
        <p:txBody>
          <a:bodyPr wrap="none" rtlCol="0">
            <a:spAutoFit/>
          </a:bodyPr>
          <a:lstStyle/>
          <a:p>
            <a:r>
              <a:rPr lang="en-US" sz="1000" dirty="0">
                <a:solidFill>
                  <a:srgbClr val="7030A0"/>
                </a:solidFill>
                <a:latin typeface="Calibri" panose="020F0502020204030204" pitchFamily="34" charset="0"/>
                <a:cs typeface="Calibri" panose="020F0502020204030204" pitchFamily="34" charset="0"/>
              </a:rPr>
              <a:t>HKBG</a:t>
            </a:r>
          </a:p>
        </p:txBody>
      </p:sp>
      <p:sp>
        <p:nvSpPr>
          <p:cNvPr id="13" name="TextBox 12"/>
          <p:cNvSpPr txBox="1"/>
          <p:nvPr/>
        </p:nvSpPr>
        <p:spPr>
          <a:xfrm>
            <a:off x="3815593" y="2965267"/>
            <a:ext cx="670376" cy="246221"/>
          </a:xfrm>
          <a:prstGeom prst="rect">
            <a:avLst/>
          </a:prstGeom>
          <a:noFill/>
          <a:ln w="25400">
            <a:solidFill>
              <a:schemeClr val="bg1"/>
            </a:solidFill>
          </a:ln>
        </p:spPr>
        <p:txBody>
          <a:bodyPr wrap="none" rtlCol="0">
            <a:spAutoFit/>
          </a:bodyPr>
          <a:lstStyle/>
          <a:p>
            <a:r>
              <a:rPr lang="en-US" sz="1000" dirty="0">
                <a:solidFill>
                  <a:srgbClr val="6F9AD3"/>
                </a:solidFill>
                <a:latin typeface="Calibri" panose="020F0502020204030204" pitchFamily="34" charset="0"/>
                <a:cs typeface="Calibri" panose="020F0502020204030204" pitchFamily="34" charset="0"/>
              </a:rPr>
              <a:t>Not Used</a:t>
            </a:r>
          </a:p>
        </p:txBody>
      </p:sp>
      <p:sp>
        <p:nvSpPr>
          <p:cNvPr id="14" name="TextBox 13"/>
          <p:cNvSpPr txBox="1"/>
          <p:nvPr/>
        </p:nvSpPr>
        <p:spPr>
          <a:xfrm>
            <a:off x="2528584" y="2344871"/>
            <a:ext cx="369012" cy="246221"/>
          </a:xfrm>
          <a:prstGeom prst="rect">
            <a:avLst/>
          </a:prstGeom>
          <a:noFill/>
          <a:ln w="25400">
            <a:solidFill>
              <a:schemeClr val="bg1"/>
            </a:solidFill>
          </a:ln>
        </p:spPr>
        <p:txBody>
          <a:bodyPr wrap="none" rtlCol="0">
            <a:spAutoFit/>
          </a:bodyPr>
          <a:lstStyle/>
          <a:p>
            <a:r>
              <a:rPr lang="en-US" sz="1000" dirty="0">
                <a:solidFill>
                  <a:schemeClr val="bg1"/>
                </a:solidFill>
                <a:latin typeface="Calibri" panose="020F0502020204030204" pitchFamily="34" charset="0"/>
                <a:cs typeface="Calibri" panose="020F0502020204030204" pitchFamily="34" charset="0"/>
              </a:rPr>
              <a:t>SLB</a:t>
            </a:r>
          </a:p>
        </p:txBody>
      </p:sp>
      <p:sp>
        <p:nvSpPr>
          <p:cNvPr id="15" name="TextBox 14"/>
          <p:cNvSpPr txBox="1"/>
          <p:nvPr/>
        </p:nvSpPr>
        <p:spPr>
          <a:xfrm>
            <a:off x="1506703" y="2370621"/>
            <a:ext cx="824265" cy="246221"/>
          </a:xfrm>
          <a:prstGeom prst="rect">
            <a:avLst/>
          </a:prstGeom>
          <a:noFill/>
          <a:ln w="25400">
            <a:solidFill>
              <a:schemeClr val="bg1"/>
            </a:solidFill>
          </a:ln>
        </p:spPr>
        <p:txBody>
          <a:bodyPr wrap="none" rtlCol="0">
            <a:spAutoFit/>
          </a:bodyPr>
          <a:lstStyle/>
          <a:p>
            <a:r>
              <a:rPr lang="en-US" sz="1000" dirty="0">
                <a:solidFill>
                  <a:srgbClr val="2A6EBB"/>
                </a:solidFill>
                <a:latin typeface="Calibri" panose="020F0502020204030204" pitchFamily="34" charset="0"/>
                <a:cs typeface="Calibri" panose="020F0502020204030204" pitchFamily="34" charset="0"/>
              </a:rPr>
              <a:t>Input Power</a:t>
            </a:r>
          </a:p>
        </p:txBody>
      </p:sp>
      <p:pic>
        <p:nvPicPr>
          <p:cNvPr id="16" name="Picture 15" descr="A close-up of a computer part&#10;&#10;Description automatically generated">
            <a:extLst>
              <a:ext uri="{FF2B5EF4-FFF2-40B4-BE49-F238E27FC236}">
                <a16:creationId xmlns:a16="http://schemas.microsoft.com/office/drawing/2014/main" id="{B537273A-3C1C-FC4D-C276-0474A816E2D8}"/>
              </a:ext>
            </a:extLst>
          </p:cNvPr>
          <p:cNvPicPr>
            <a:picLocks noChangeAspect="1"/>
          </p:cNvPicPr>
          <p:nvPr/>
        </p:nvPicPr>
        <p:blipFill rotWithShape="1">
          <a:blip r:embed="rId4">
            <a:extLst>
              <a:ext uri="{28A0092B-C50C-407E-A947-70E740481C1C}">
                <a14:useLocalDpi xmlns:a14="http://schemas.microsoft.com/office/drawing/2010/main" val="0"/>
              </a:ext>
            </a:extLst>
          </a:blip>
          <a:srcRect l="6666" t="36033" r="6666" b="29534"/>
          <a:stretch/>
        </p:blipFill>
        <p:spPr>
          <a:xfrm rot="10800000">
            <a:off x="754974" y="1229916"/>
            <a:ext cx="3604903" cy="1074193"/>
          </a:xfrm>
          <a:prstGeom prst="rect">
            <a:avLst/>
          </a:prstGeom>
        </p:spPr>
      </p:pic>
      <p:sp>
        <p:nvSpPr>
          <p:cNvPr id="18" name="Content Placeholder 2">
            <a:extLst>
              <a:ext uri="{FF2B5EF4-FFF2-40B4-BE49-F238E27FC236}">
                <a16:creationId xmlns:a16="http://schemas.microsoft.com/office/drawing/2014/main" id="{A10F54DF-0D77-20C9-48E4-47910EBF8366}"/>
              </a:ext>
            </a:extLst>
          </p:cNvPr>
          <p:cNvSpPr txBox="1">
            <a:spLocks/>
          </p:cNvSpPr>
          <p:nvPr/>
        </p:nvSpPr>
        <p:spPr>
          <a:xfrm>
            <a:off x="570639" y="649707"/>
            <a:ext cx="8315578" cy="4595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Connectivity:</a:t>
            </a: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pic>
        <p:nvPicPr>
          <p:cNvPr id="22" name="Picture 21" descr="A close-up of a device&#10;&#10;Description automatically generated">
            <a:extLst>
              <a:ext uri="{FF2B5EF4-FFF2-40B4-BE49-F238E27FC236}">
                <a16:creationId xmlns:a16="http://schemas.microsoft.com/office/drawing/2014/main" id="{37C8A784-3196-DCC4-2211-C2D4ADD421A6}"/>
              </a:ext>
            </a:extLst>
          </p:cNvPr>
          <p:cNvPicPr>
            <a:picLocks noChangeAspect="1"/>
          </p:cNvPicPr>
          <p:nvPr/>
        </p:nvPicPr>
        <p:blipFill rotWithShape="1">
          <a:blip r:embed="rId5">
            <a:extLst>
              <a:ext uri="{28A0092B-C50C-407E-A947-70E740481C1C}">
                <a14:useLocalDpi xmlns:a14="http://schemas.microsoft.com/office/drawing/2010/main" val="0"/>
              </a:ext>
            </a:extLst>
          </a:blip>
          <a:srcRect l="24320" t="4075" r="35042" b="5555"/>
          <a:stretch/>
        </p:blipFill>
        <p:spPr>
          <a:xfrm rot="16200000">
            <a:off x="1949522" y="2138681"/>
            <a:ext cx="1215805" cy="3604903"/>
          </a:xfrm>
          <a:prstGeom prst="rect">
            <a:avLst/>
          </a:prstGeom>
        </p:spPr>
      </p:pic>
      <p:pic>
        <p:nvPicPr>
          <p:cNvPr id="24" name="Picture 23" descr="The back of a computer&#10;&#10;Description automatically generated">
            <a:extLst>
              <a:ext uri="{FF2B5EF4-FFF2-40B4-BE49-F238E27FC236}">
                <a16:creationId xmlns:a16="http://schemas.microsoft.com/office/drawing/2014/main" id="{E7CAA134-C364-EC45-D77E-1CB38A3CB1B3}"/>
              </a:ext>
            </a:extLst>
          </p:cNvPr>
          <p:cNvPicPr>
            <a:picLocks noChangeAspect="1"/>
          </p:cNvPicPr>
          <p:nvPr/>
        </p:nvPicPr>
        <p:blipFill rotWithShape="1">
          <a:blip r:embed="rId6">
            <a:extLst>
              <a:ext uri="{28A0092B-C50C-407E-A947-70E740481C1C}">
                <a14:useLocalDpi xmlns:a14="http://schemas.microsoft.com/office/drawing/2010/main" val="0"/>
              </a:ext>
            </a:extLst>
          </a:blip>
          <a:srcRect l="12222" t="13503" r="12222" b="4074"/>
          <a:stretch/>
        </p:blipFill>
        <p:spPr>
          <a:xfrm>
            <a:off x="7010400" y="3368256"/>
            <a:ext cx="1828800" cy="1496259"/>
          </a:xfrm>
          <a:prstGeom prst="rect">
            <a:avLst/>
          </a:prstGeom>
        </p:spPr>
      </p:pic>
      <p:pic>
        <p:nvPicPr>
          <p:cNvPr id="28" name="Picture 27" descr="A metal rectangular object with holes in it&#10;&#10;Description automatically generated">
            <a:extLst>
              <a:ext uri="{FF2B5EF4-FFF2-40B4-BE49-F238E27FC236}">
                <a16:creationId xmlns:a16="http://schemas.microsoft.com/office/drawing/2014/main" id="{A72BC634-6DF4-8130-5AB7-F748BC2B16CA}"/>
              </a:ext>
            </a:extLst>
          </p:cNvPr>
          <p:cNvPicPr>
            <a:picLocks noChangeAspect="1"/>
          </p:cNvPicPr>
          <p:nvPr/>
        </p:nvPicPr>
        <p:blipFill rotWithShape="1">
          <a:blip r:embed="rId7">
            <a:extLst>
              <a:ext uri="{28A0092B-C50C-407E-A947-70E740481C1C}">
                <a14:useLocalDpi xmlns:a14="http://schemas.microsoft.com/office/drawing/2010/main" val="0"/>
              </a:ext>
            </a:extLst>
          </a:blip>
          <a:srcRect l="7186" t="8935" r="6666" b="5826"/>
          <a:stretch/>
        </p:blipFill>
        <p:spPr>
          <a:xfrm>
            <a:off x="4789918" y="3368257"/>
            <a:ext cx="1989421" cy="1476336"/>
          </a:xfrm>
          <a:prstGeom prst="rect">
            <a:avLst/>
          </a:prstGeom>
        </p:spPr>
      </p:pic>
      <p:cxnSp>
        <p:nvCxnSpPr>
          <p:cNvPr id="7" name="Straight Arrow Connector 6"/>
          <p:cNvCxnSpPr>
            <a:cxnSpLocks/>
            <a:stCxn id="3" idx="0"/>
          </p:cNvCxnSpPr>
          <p:nvPr/>
        </p:nvCxnSpPr>
        <p:spPr bwMode="auto">
          <a:xfrm flipV="1">
            <a:off x="3758958" y="2020511"/>
            <a:ext cx="0" cy="648795"/>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17" name="Straight Arrow Connector 16"/>
          <p:cNvCxnSpPr>
            <a:cxnSpLocks/>
            <a:stCxn id="11" idx="0"/>
          </p:cNvCxnSpPr>
          <p:nvPr/>
        </p:nvCxnSpPr>
        <p:spPr bwMode="auto">
          <a:xfrm flipH="1" flipV="1">
            <a:off x="3392511" y="2020511"/>
            <a:ext cx="1" cy="944756"/>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19" name="Straight Arrow Connector 18"/>
          <p:cNvCxnSpPr>
            <a:cxnSpLocks/>
            <a:stCxn id="10" idx="0"/>
          </p:cNvCxnSpPr>
          <p:nvPr/>
        </p:nvCxnSpPr>
        <p:spPr bwMode="auto">
          <a:xfrm flipH="1" flipV="1">
            <a:off x="3026065" y="2020511"/>
            <a:ext cx="3059" cy="648795"/>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29" name="Straight Arrow Connector 28"/>
          <p:cNvCxnSpPr>
            <a:cxnSpLocks/>
            <a:stCxn id="12" idx="0"/>
          </p:cNvCxnSpPr>
          <p:nvPr/>
        </p:nvCxnSpPr>
        <p:spPr bwMode="auto">
          <a:xfrm flipV="1">
            <a:off x="2401229" y="1927104"/>
            <a:ext cx="0" cy="912306"/>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27" name="Straight Arrow Connector 26"/>
          <p:cNvCxnSpPr>
            <a:cxnSpLocks/>
          </p:cNvCxnSpPr>
          <p:nvPr/>
        </p:nvCxnSpPr>
        <p:spPr bwMode="auto">
          <a:xfrm flipV="1">
            <a:off x="2051182" y="1767013"/>
            <a:ext cx="0" cy="603608"/>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25" name="Straight Arrow Connector 24"/>
          <p:cNvCxnSpPr>
            <a:cxnSpLocks/>
            <a:stCxn id="13" idx="0"/>
          </p:cNvCxnSpPr>
          <p:nvPr/>
        </p:nvCxnSpPr>
        <p:spPr bwMode="auto">
          <a:xfrm flipV="1">
            <a:off x="4150781" y="2028654"/>
            <a:ext cx="0" cy="936613"/>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58" name="TextBox 57">
            <a:extLst>
              <a:ext uri="{FF2B5EF4-FFF2-40B4-BE49-F238E27FC236}">
                <a16:creationId xmlns:a16="http://schemas.microsoft.com/office/drawing/2014/main" id="{042F9651-FBC5-89B5-ACD4-20FF65D3CE86}"/>
              </a:ext>
            </a:extLst>
          </p:cNvPr>
          <p:cNvSpPr txBox="1"/>
          <p:nvPr/>
        </p:nvSpPr>
        <p:spPr>
          <a:xfrm>
            <a:off x="664780" y="2361106"/>
            <a:ext cx="670376" cy="246221"/>
          </a:xfrm>
          <a:prstGeom prst="rect">
            <a:avLst/>
          </a:prstGeom>
          <a:noFill/>
          <a:ln w="25400">
            <a:solidFill>
              <a:schemeClr val="bg1"/>
            </a:solidFill>
          </a:ln>
        </p:spPr>
        <p:txBody>
          <a:bodyPr wrap="square" rtlCol="0">
            <a:spAutoFit/>
          </a:bodyPr>
          <a:lstStyle/>
          <a:p>
            <a:r>
              <a:rPr lang="en-US" sz="1000" dirty="0">
                <a:solidFill>
                  <a:srgbClr val="6F9AD3"/>
                </a:solidFill>
                <a:latin typeface="Calibri" panose="020F0502020204030204" pitchFamily="34" charset="0"/>
                <a:cs typeface="Calibri" panose="020F0502020204030204" pitchFamily="34" charset="0"/>
              </a:rPr>
              <a:t>Not Used</a:t>
            </a:r>
          </a:p>
        </p:txBody>
      </p:sp>
      <p:cxnSp>
        <p:nvCxnSpPr>
          <p:cNvPr id="59" name="Straight Arrow Connector 58">
            <a:extLst>
              <a:ext uri="{FF2B5EF4-FFF2-40B4-BE49-F238E27FC236}">
                <a16:creationId xmlns:a16="http://schemas.microsoft.com/office/drawing/2014/main" id="{55755F33-3724-FE40-621E-F1C6B3F4EB86}"/>
              </a:ext>
            </a:extLst>
          </p:cNvPr>
          <p:cNvCxnSpPr>
            <a:cxnSpLocks/>
            <a:stCxn id="58" idx="0"/>
          </p:cNvCxnSpPr>
          <p:nvPr/>
        </p:nvCxnSpPr>
        <p:spPr bwMode="auto">
          <a:xfrm flipV="1">
            <a:off x="999968" y="1907420"/>
            <a:ext cx="0" cy="453686"/>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9E615A0A-7284-6EC4-A5D8-706BA16E279F}"/>
              </a:ext>
            </a:extLst>
          </p:cNvPr>
          <p:cNvCxnSpPr>
            <a:cxnSpLocks/>
            <a:stCxn id="14" idx="0"/>
          </p:cNvCxnSpPr>
          <p:nvPr/>
        </p:nvCxnSpPr>
        <p:spPr bwMode="auto">
          <a:xfrm flipV="1">
            <a:off x="2713090" y="1927104"/>
            <a:ext cx="0" cy="417767"/>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65" name="TextBox 64">
            <a:extLst>
              <a:ext uri="{FF2B5EF4-FFF2-40B4-BE49-F238E27FC236}">
                <a16:creationId xmlns:a16="http://schemas.microsoft.com/office/drawing/2014/main" id="{1B673E9F-5798-6377-2F22-A5BC89F7A9F8}"/>
              </a:ext>
            </a:extLst>
          </p:cNvPr>
          <p:cNvSpPr txBox="1"/>
          <p:nvPr/>
        </p:nvSpPr>
        <p:spPr>
          <a:xfrm>
            <a:off x="3480405" y="4591119"/>
            <a:ext cx="670376" cy="246221"/>
          </a:xfrm>
          <a:prstGeom prst="rect">
            <a:avLst/>
          </a:prstGeom>
          <a:noFill/>
          <a:ln w="25400">
            <a:solidFill>
              <a:schemeClr val="bg1"/>
            </a:solidFill>
          </a:ln>
        </p:spPr>
        <p:txBody>
          <a:bodyPr wrap="square" rtlCol="0">
            <a:spAutoFit/>
          </a:bodyPr>
          <a:lstStyle/>
          <a:p>
            <a:r>
              <a:rPr lang="en-US" sz="1000" dirty="0">
                <a:solidFill>
                  <a:srgbClr val="6F9AD3"/>
                </a:solidFill>
                <a:latin typeface="Calibri" panose="020F0502020204030204" pitchFamily="34" charset="0"/>
                <a:cs typeface="Calibri" panose="020F0502020204030204" pitchFamily="34" charset="0"/>
              </a:rPr>
              <a:t>Not Used</a:t>
            </a:r>
          </a:p>
        </p:txBody>
      </p:sp>
      <p:cxnSp>
        <p:nvCxnSpPr>
          <p:cNvPr id="66" name="Straight Arrow Connector 65">
            <a:extLst>
              <a:ext uri="{FF2B5EF4-FFF2-40B4-BE49-F238E27FC236}">
                <a16:creationId xmlns:a16="http://schemas.microsoft.com/office/drawing/2014/main" id="{68D3C884-CD58-65B6-A564-E6E870A1BF26}"/>
              </a:ext>
            </a:extLst>
          </p:cNvPr>
          <p:cNvCxnSpPr>
            <a:cxnSpLocks/>
            <a:stCxn id="65" idx="0"/>
          </p:cNvCxnSpPr>
          <p:nvPr/>
        </p:nvCxnSpPr>
        <p:spPr bwMode="auto">
          <a:xfrm flipV="1">
            <a:off x="3815593" y="4160089"/>
            <a:ext cx="0" cy="431030"/>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68" name="TextBox 67">
            <a:extLst>
              <a:ext uri="{FF2B5EF4-FFF2-40B4-BE49-F238E27FC236}">
                <a16:creationId xmlns:a16="http://schemas.microsoft.com/office/drawing/2014/main" id="{CA7932A1-01B8-8110-C610-84735C2B0C83}"/>
              </a:ext>
            </a:extLst>
          </p:cNvPr>
          <p:cNvSpPr txBox="1"/>
          <p:nvPr/>
        </p:nvSpPr>
        <p:spPr>
          <a:xfrm>
            <a:off x="2767019" y="4591119"/>
            <a:ext cx="670376" cy="246221"/>
          </a:xfrm>
          <a:prstGeom prst="rect">
            <a:avLst/>
          </a:prstGeom>
          <a:noFill/>
          <a:ln w="25400">
            <a:solidFill>
              <a:schemeClr val="bg1"/>
            </a:solidFill>
          </a:ln>
        </p:spPr>
        <p:txBody>
          <a:bodyPr wrap="square" rtlCol="0">
            <a:spAutoFit/>
          </a:bodyPr>
          <a:lstStyle/>
          <a:p>
            <a:r>
              <a:rPr lang="en-US" sz="1000" dirty="0">
                <a:solidFill>
                  <a:srgbClr val="6F9AD3"/>
                </a:solidFill>
                <a:latin typeface="Calibri" panose="020F0502020204030204" pitchFamily="34" charset="0"/>
                <a:cs typeface="Calibri" panose="020F0502020204030204" pitchFamily="34" charset="0"/>
              </a:rPr>
              <a:t>Not Used</a:t>
            </a:r>
          </a:p>
        </p:txBody>
      </p:sp>
      <p:cxnSp>
        <p:nvCxnSpPr>
          <p:cNvPr id="69" name="Straight Arrow Connector 68">
            <a:extLst>
              <a:ext uri="{FF2B5EF4-FFF2-40B4-BE49-F238E27FC236}">
                <a16:creationId xmlns:a16="http://schemas.microsoft.com/office/drawing/2014/main" id="{37BA0C0F-7608-E5D8-1A38-D084B78A3338}"/>
              </a:ext>
            </a:extLst>
          </p:cNvPr>
          <p:cNvCxnSpPr>
            <a:cxnSpLocks/>
            <a:stCxn id="68" idx="0"/>
          </p:cNvCxnSpPr>
          <p:nvPr/>
        </p:nvCxnSpPr>
        <p:spPr bwMode="auto">
          <a:xfrm flipV="1">
            <a:off x="3102207" y="4160089"/>
            <a:ext cx="233251" cy="431030"/>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71" name="TextBox 70">
            <a:extLst>
              <a:ext uri="{FF2B5EF4-FFF2-40B4-BE49-F238E27FC236}">
                <a16:creationId xmlns:a16="http://schemas.microsoft.com/office/drawing/2014/main" id="{7B199A7B-8BD3-2D5B-1D74-ED6E62A93C7C}"/>
              </a:ext>
            </a:extLst>
          </p:cNvPr>
          <p:cNvSpPr txBox="1"/>
          <p:nvPr/>
        </p:nvSpPr>
        <p:spPr>
          <a:xfrm>
            <a:off x="5560454" y="3028950"/>
            <a:ext cx="448348" cy="246221"/>
          </a:xfrm>
          <a:prstGeom prst="rect">
            <a:avLst/>
          </a:prstGeom>
          <a:noFill/>
          <a:ln w="25400">
            <a:solidFill>
              <a:schemeClr val="bg1"/>
            </a:solidFill>
          </a:ln>
        </p:spPr>
        <p:txBody>
          <a:bodyPr wrap="square" rtlCol="0">
            <a:spAutoFit/>
          </a:bodyPr>
          <a:lstStyle/>
          <a:p>
            <a:pPr algn="ctr"/>
            <a:r>
              <a:rPr lang="en-US" sz="1000" dirty="0">
                <a:solidFill>
                  <a:srgbClr val="6F9AD3"/>
                </a:solidFill>
                <a:latin typeface="Calibri" panose="020F0502020204030204" pitchFamily="34" charset="0"/>
                <a:cs typeface="Calibri" panose="020F0502020204030204" pitchFamily="34" charset="0"/>
              </a:rPr>
              <a:t>Top</a:t>
            </a:r>
          </a:p>
        </p:txBody>
      </p:sp>
      <p:sp>
        <p:nvSpPr>
          <p:cNvPr id="72" name="TextBox 71">
            <a:extLst>
              <a:ext uri="{FF2B5EF4-FFF2-40B4-BE49-F238E27FC236}">
                <a16:creationId xmlns:a16="http://schemas.microsoft.com/office/drawing/2014/main" id="{F5A3FD8A-EF34-B55A-01EF-F8709F0C38B8}"/>
              </a:ext>
            </a:extLst>
          </p:cNvPr>
          <p:cNvSpPr txBox="1"/>
          <p:nvPr/>
        </p:nvSpPr>
        <p:spPr>
          <a:xfrm>
            <a:off x="7622213" y="3028950"/>
            <a:ext cx="605174" cy="246221"/>
          </a:xfrm>
          <a:prstGeom prst="rect">
            <a:avLst/>
          </a:prstGeom>
          <a:noFill/>
          <a:ln w="25400">
            <a:solidFill>
              <a:schemeClr val="bg1"/>
            </a:solidFill>
          </a:ln>
        </p:spPr>
        <p:txBody>
          <a:bodyPr wrap="square" rtlCol="0">
            <a:spAutoFit/>
          </a:bodyPr>
          <a:lstStyle/>
          <a:p>
            <a:pPr algn="ctr"/>
            <a:r>
              <a:rPr lang="en-US" sz="1000" dirty="0">
                <a:solidFill>
                  <a:srgbClr val="6F9AD3"/>
                </a:solidFill>
                <a:latin typeface="Calibri" panose="020F0502020204030204" pitchFamily="34" charset="0"/>
                <a:cs typeface="Calibri" panose="020F0502020204030204" pitchFamily="34" charset="0"/>
              </a:rPr>
              <a:t>Bottom</a:t>
            </a:r>
          </a:p>
        </p:txBody>
      </p:sp>
      <p:pic>
        <p:nvPicPr>
          <p:cNvPr id="73" name="Picture 72" descr="A back of a device&#10;&#10;Description automatically generated">
            <a:extLst>
              <a:ext uri="{FF2B5EF4-FFF2-40B4-BE49-F238E27FC236}">
                <a16:creationId xmlns:a16="http://schemas.microsoft.com/office/drawing/2014/main" id="{6EEB6767-653B-D9F1-3EC3-0C79B34703EA}"/>
              </a:ext>
            </a:extLst>
          </p:cNvPr>
          <p:cNvPicPr>
            <a:picLocks noChangeAspect="1"/>
          </p:cNvPicPr>
          <p:nvPr/>
        </p:nvPicPr>
        <p:blipFill rotWithShape="1">
          <a:blip r:embed="rId8">
            <a:extLst>
              <a:ext uri="{28A0092B-C50C-407E-A947-70E740481C1C}">
                <a14:useLocalDpi xmlns:a14="http://schemas.microsoft.com/office/drawing/2010/main" val="0"/>
              </a:ext>
            </a:extLst>
          </a:blip>
          <a:srcRect l="1626" t="32371" r="8169" b="34787"/>
          <a:stretch/>
        </p:blipFill>
        <p:spPr>
          <a:xfrm>
            <a:off x="5171302" y="1961575"/>
            <a:ext cx="3505199" cy="957132"/>
          </a:xfrm>
          <a:prstGeom prst="rect">
            <a:avLst/>
          </a:prstGeom>
        </p:spPr>
      </p:pic>
      <p:sp>
        <p:nvSpPr>
          <p:cNvPr id="74" name="TextBox 73">
            <a:extLst>
              <a:ext uri="{FF2B5EF4-FFF2-40B4-BE49-F238E27FC236}">
                <a16:creationId xmlns:a16="http://schemas.microsoft.com/office/drawing/2014/main" id="{8C3B223B-EF63-3A90-41B6-74FC2FC31440}"/>
              </a:ext>
            </a:extLst>
          </p:cNvPr>
          <p:cNvSpPr txBox="1"/>
          <p:nvPr/>
        </p:nvSpPr>
        <p:spPr>
          <a:xfrm>
            <a:off x="6699726" y="1565614"/>
            <a:ext cx="615473" cy="246221"/>
          </a:xfrm>
          <a:prstGeom prst="rect">
            <a:avLst/>
          </a:prstGeom>
          <a:noFill/>
          <a:ln w="25400">
            <a:solidFill>
              <a:schemeClr val="bg1"/>
            </a:solidFill>
          </a:ln>
        </p:spPr>
        <p:txBody>
          <a:bodyPr wrap="square" rtlCol="0">
            <a:spAutoFit/>
          </a:bodyPr>
          <a:lstStyle/>
          <a:p>
            <a:pPr algn="ctr"/>
            <a:r>
              <a:rPr lang="en-US" sz="1000" dirty="0">
                <a:solidFill>
                  <a:srgbClr val="6F9AD3"/>
                </a:solidFill>
                <a:latin typeface="Calibri" panose="020F0502020204030204" pitchFamily="34" charset="0"/>
                <a:cs typeface="Calibri" panose="020F0502020204030204" pitchFamily="34" charset="0"/>
              </a:rPr>
              <a:t>Front</a:t>
            </a:r>
          </a:p>
        </p:txBody>
      </p:sp>
      <p:sp>
        <p:nvSpPr>
          <p:cNvPr id="75" name="TextBox 74">
            <a:extLst>
              <a:ext uri="{FF2B5EF4-FFF2-40B4-BE49-F238E27FC236}">
                <a16:creationId xmlns:a16="http://schemas.microsoft.com/office/drawing/2014/main" id="{D7610C87-EA68-A7A2-08E4-5B587D632ADF}"/>
              </a:ext>
            </a:extLst>
          </p:cNvPr>
          <p:cNvSpPr txBox="1"/>
          <p:nvPr/>
        </p:nvSpPr>
        <p:spPr>
          <a:xfrm>
            <a:off x="979438" y="2842156"/>
            <a:ext cx="860829" cy="400110"/>
          </a:xfrm>
          <a:prstGeom prst="rect">
            <a:avLst/>
          </a:prstGeom>
          <a:noFill/>
          <a:ln w="25400">
            <a:solidFill>
              <a:schemeClr val="bg1"/>
            </a:solidFill>
          </a:ln>
        </p:spPr>
        <p:txBody>
          <a:bodyPr wrap="square" rtlCol="0">
            <a:spAutoFit/>
          </a:bodyPr>
          <a:lstStyle/>
          <a:p>
            <a:pPr algn="ctr"/>
            <a:r>
              <a:rPr lang="en-US" sz="1000" dirty="0">
                <a:solidFill>
                  <a:srgbClr val="6F9AD3"/>
                </a:solidFill>
                <a:latin typeface="Calibri" panose="020F0502020204030204" pitchFamily="34" charset="0"/>
                <a:cs typeface="Calibri" panose="020F0502020204030204" pitchFamily="34" charset="0"/>
              </a:rPr>
              <a:t>Service Door (SPB1)</a:t>
            </a:r>
          </a:p>
        </p:txBody>
      </p:sp>
      <p:cxnSp>
        <p:nvCxnSpPr>
          <p:cNvPr id="76" name="Straight Arrow Connector 75">
            <a:extLst>
              <a:ext uri="{FF2B5EF4-FFF2-40B4-BE49-F238E27FC236}">
                <a16:creationId xmlns:a16="http://schemas.microsoft.com/office/drawing/2014/main" id="{CDBA4F52-7B8A-E176-0320-150A4948CF7F}"/>
              </a:ext>
            </a:extLst>
          </p:cNvPr>
          <p:cNvCxnSpPr>
            <a:cxnSpLocks/>
            <a:stCxn id="75" idx="0"/>
          </p:cNvCxnSpPr>
          <p:nvPr/>
        </p:nvCxnSpPr>
        <p:spPr bwMode="auto">
          <a:xfrm flipH="1" flipV="1">
            <a:off x="1407384" y="1811835"/>
            <a:ext cx="2469" cy="1030321"/>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56355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CineLife+ 2K System Overview</a:t>
            </a:r>
            <a:endParaRPr lang="en-CA" dirty="0"/>
          </a:p>
        </p:txBody>
      </p:sp>
      <p:sp>
        <p:nvSpPr>
          <p:cNvPr id="3" name="Content Placeholder 2"/>
          <p:cNvSpPr>
            <a:spLocks noGrp="1"/>
          </p:cNvSpPr>
          <p:nvPr>
            <p:ph idx="1"/>
          </p:nvPr>
        </p:nvSpPr>
        <p:spPr/>
        <p:txBody>
          <a:bodyPr/>
          <a:lstStyle/>
          <a:p>
            <a:pPr marL="357188" lvl="1" indent="0">
              <a:spcBef>
                <a:spcPts val="0"/>
              </a:spcBef>
              <a:spcAft>
                <a:spcPts val="375"/>
              </a:spcAft>
              <a:buNone/>
            </a:pPr>
            <a:endParaRPr lang="en-US" sz="1000" dirty="0"/>
          </a:p>
          <a:p>
            <a:endParaRPr lang="en-US" dirty="0"/>
          </a:p>
        </p:txBody>
      </p:sp>
      <p:pic>
        <p:nvPicPr>
          <p:cNvPr id="4" name="Picture 3">
            <a:extLst>
              <a:ext uri="{FF2B5EF4-FFF2-40B4-BE49-F238E27FC236}">
                <a16:creationId xmlns:a16="http://schemas.microsoft.com/office/drawing/2014/main" id="{36F945AE-68B1-F792-FD9C-6C7C926B7C1A}"/>
              </a:ext>
            </a:extLst>
          </p:cNvPr>
          <p:cNvPicPr>
            <a:picLocks noChangeAspect="1"/>
          </p:cNvPicPr>
          <p:nvPr/>
        </p:nvPicPr>
        <p:blipFill>
          <a:blip r:embed="rId4"/>
          <a:stretch>
            <a:fillRect/>
          </a:stretch>
        </p:blipFill>
        <p:spPr>
          <a:xfrm>
            <a:off x="227013" y="1387271"/>
            <a:ext cx="4441090" cy="3276600"/>
          </a:xfrm>
          <a:prstGeom prst="rect">
            <a:avLst/>
          </a:prstGeom>
        </p:spPr>
      </p:pic>
      <p:pic>
        <p:nvPicPr>
          <p:cNvPr id="8" name="Picture 7">
            <a:extLst>
              <a:ext uri="{FF2B5EF4-FFF2-40B4-BE49-F238E27FC236}">
                <a16:creationId xmlns:a16="http://schemas.microsoft.com/office/drawing/2014/main" id="{F306CA7E-5FD3-8BA4-F62D-3AB8CCB3772A}"/>
              </a:ext>
            </a:extLst>
          </p:cNvPr>
          <p:cNvPicPr>
            <a:picLocks noChangeAspect="1"/>
          </p:cNvPicPr>
          <p:nvPr/>
        </p:nvPicPr>
        <p:blipFill>
          <a:blip r:embed="rId5"/>
          <a:stretch>
            <a:fillRect/>
          </a:stretch>
        </p:blipFill>
        <p:spPr>
          <a:xfrm>
            <a:off x="4822610" y="1387271"/>
            <a:ext cx="4216615" cy="3510166"/>
          </a:xfrm>
          <a:prstGeom prst="rect">
            <a:avLst/>
          </a:prstGeom>
        </p:spPr>
      </p:pic>
      <p:sp>
        <p:nvSpPr>
          <p:cNvPr id="9" name="Content Placeholder 2">
            <a:extLst>
              <a:ext uri="{FF2B5EF4-FFF2-40B4-BE49-F238E27FC236}">
                <a16:creationId xmlns:a16="http://schemas.microsoft.com/office/drawing/2014/main" id="{51446B49-2307-F717-E748-ACACC926DFEC}"/>
              </a:ext>
            </a:extLst>
          </p:cNvPr>
          <p:cNvSpPr txBox="1">
            <a:spLocks/>
          </p:cNvSpPr>
          <p:nvPr/>
        </p:nvSpPr>
        <p:spPr>
          <a:xfrm>
            <a:off x="570639" y="649707"/>
            <a:ext cx="8315578" cy="85524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CAVE-2K Faceplate:</a:t>
            </a:r>
            <a:endParaRPr lang="en-US" sz="24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spTree>
    <p:custDataLst>
      <p:tags r:id="rId1"/>
    </p:custDataLst>
    <p:extLst>
      <p:ext uri="{BB962C8B-B14F-4D97-AF65-F5344CB8AC3E}">
        <p14:creationId xmlns:p14="http://schemas.microsoft.com/office/powerpoint/2010/main" val="125296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4" name="Diagram 3">
            <a:extLst>
              <a:ext uri="{FF2B5EF4-FFF2-40B4-BE49-F238E27FC236}">
                <a16:creationId xmlns:a16="http://schemas.microsoft.com/office/drawing/2014/main" id="{D18ACB3E-04A5-1945-A067-AA1E259DF81A}"/>
              </a:ext>
            </a:extLst>
          </p:cNvPr>
          <p:cNvGraphicFramePr/>
          <p:nvPr>
            <p:extLst>
              <p:ext uri="{D42A27DB-BD31-4B8C-83A1-F6EECF244321}">
                <p14:modId xmlns:p14="http://schemas.microsoft.com/office/powerpoint/2010/main" val="2139156104"/>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95550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graphicFrame>
        <p:nvGraphicFramePr>
          <p:cNvPr id="5" name="Object 4"/>
          <p:cNvGraphicFramePr>
            <a:graphicFrameLocks noChangeAspect="1"/>
          </p:cNvGraphicFramePr>
          <p:nvPr>
            <p:extLst>
              <p:ext uri="{D42A27DB-BD31-4B8C-83A1-F6EECF244321}">
                <p14:modId xmlns:p14="http://schemas.microsoft.com/office/powerpoint/2010/main" val="2655256719"/>
              </p:ext>
            </p:extLst>
          </p:nvPr>
        </p:nvGraphicFramePr>
        <p:xfrm>
          <a:off x="2574117" y="1200150"/>
          <a:ext cx="6319838" cy="3603875"/>
        </p:xfrm>
        <a:graphic>
          <a:graphicData uri="http://schemas.openxmlformats.org/presentationml/2006/ole">
            <mc:AlternateContent xmlns:mc="http://schemas.openxmlformats.org/markup-compatibility/2006">
              <mc:Choice xmlns:v="urn:schemas-microsoft-com:vml" Requires="v">
                <p:oleObj name="Visio" r:id="rId4" imgW="8067862" imgH="4600516" progId="Visio.Drawing.15">
                  <p:embed/>
                </p:oleObj>
              </mc:Choice>
              <mc:Fallback>
                <p:oleObj name="Visio" r:id="rId4" imgW="8067862" imgH="4600516" progId="Visio.Drawing.15">
                  <p:embed/>
                  <p:pic>
                    <p:nvPicPr>
                      <p:cNvPr id="5" name="Object 4"/>
                      <p:cNvPicPr/>
                      <p:nvPr/>
                    </p:nvPicPr>
                    <p:blipFill>
                      <a:blip r:embed="rId5"/>
                      <a:stretch>
                        <a:fillRect/>
                      </a:stretch>
                    </p:blipFill>
                    <p:spPr>
                      <a:xfrm>
                        <a:off x="2574117" y="1200150"/>
                        <a:ext cx="6319838" cy="3603875"/>
                      </a:xfrm>
                      <a:prstGeom prst="rect">
                        <a:avLst/>
                      </a:prstGeom>
                    </p:spPr>
                  </p:pic>
                </p:oleObj>
              </mc:Fallback>
            </mc:AlternateContent>
          </a:graphicData>
        </a:graphic>
      </p:graphicFrame>
      <p:cxnSp>
        <p:nvCxnSpPr>
          <p:cNvPr id="7" name="Straight Connector 6"/>
          <p:cNvCxnSpPr/>
          <p:nvPr/>
        </p:nvCxnSpPr>
        <p:spPr bwMode="auto">
          <a:xfrm>
            <a:off x="284458" y="3486150"/>
            <a:ext cx="572361" cy="0"/>
          </a:xfrm>
          <a:prstGeom prst="line">
            <a:avLst/>
          </a:prstGeom>
          <a:solidFill>
            <a:schemeClr val="accent1"/>
          </a:solidFill>
          <a:ln w="25400" cap="flat" cmpd="sng" algn="ctr">
            <a:solidFill>
              <a:srgbClr val="FF0000"/>
            </a:solidFill>
            <a:prstDash val="solid"/>
            <a:round/>
            <a:headEnd type="none" w="med" len="med"/>
            <a:tailEnd type="none"/>
          </a:ln>
          <a:effectLst/>
        </p:spPr>
      </p:cxnSp>
      <p:sp>
        <p:nvSpPr>
          <p:cNvPr id="8" name="TextBox 7"/>
          <p:cNvSpPr txBox="1"/>
          <p:nvPr/>
        </p:nvSpPr>
        <p:spPr>
          <a:xfrm>
            <a:off x="889887" y="3347650"/>
            <a:ext cx="529312" cy="276999"/>
          </a:xfrm>
          <a:prstGeom prst="rect">
            <a:avLst/>
          </a:prstGeom>
          <a:noFill/>
          <a:ln w="25400">
            <a:solidFill>
              <a:srgbClr val="FF0000"/>
            </a:solidFill>
          </a:ln>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Serial</a:t>
            </a:r>
          </a:p>
        </p:txBody>
      </p:sp>
      <p:cxnSp>
        <p:nvCxnSpPr>
          <p:cNvPr id="9" name="Straight Connector 8"/>
          <p:cNvCxnSpPr/>
          <p:nvPr/>
        </p:nvCxnSpPr>
        <p:spPr bwMode="auto">
          <a:xfrm>
            <a:off x="284458" y="4005650"/>
            <a:ext cx="572361" cy="0"/>
          </a:xfrm>
          <a:prstGeom prst="line">
            <a:avLst/>
          </a:prstGeom>
          <a:solidFill>
            <a:schemeClr val="accent1"/>
          </a:solidFill>
          <a:ln w="25400" cap="flat" cmpd="sng" algn="ctr">
            <a:solidFill>
              <a:srgbClr val="7030A0"/>
            </a:solidFill>
            <a:prstDash val="solid"/>
            <a:round/>
            <a:headEnd type="none" w="med" len="med"/>
            <a:tailEnd type="none"/>
          </a:ln>
          <a:effectLst/>
        </p:spPr>
      </p:cxnSp>
      <p:sp>
        <p:nvSpPr>
          <p:cNvPr id="10" name="TextBox 9"/>
          <p:cNvSpPr txBox="1"/>
          <p:nvPr/>
        </p:nvSpPr>
        <p:spPr>
          <a:xfrm>
            <a:off x="889887" y="3867150"/>
            <a:ext cx="727059" cy="276999"/>
          </a:xfrm>
          <a:prstGeom prst="rect">
            <a:avLst/>
          </a:prstGeom>
          <a:noFill/>
          <a:ln w="25400">
            <a:solidFill>
              <a:srgbClr val="7030A0"/>
            </a:solidFill>
          </a:ln>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Ethernet</a:t>
            </a:r>
          </a:p>
        </p:txBody>
      </p:sp>
      <p:sp>
        <p:nvSpPr>
          <p:cNvPr id="3" name="Rectangle 2">
            <a:extLst>
              <a:ext uri="{FF2B5EF4-FFF2-40B4-BE49-F238E27FC236}">
                <a16:creationId xmlns:a16="http://schemas.microsoft.com/office/drawing/2014/main" id="{07288CFE-DAD9-00EB-1134-E2F5CA68F3AF}"/>
              </a:ext>
            </a:extLst>
          </p:cNvPr>
          <p:cNvSpPr/>
          <p:nvPr/>
        </p:nvSpPr>
        <p:spPr bwMode="auto">
          <a:xfrm>
            <a:off x="2584158" y="1243062"/>
            <a:ext cx="1554488" cy="802659"/>
          </a:xfrm>
          <a:prstGeom prst="rect">
            <a:avLst/>
          </a:prstGeom>
          <a:solidFill>
            <a:schemeClr val="tx1"/>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1"/>
              </a:solidFill>
              <a:effectLst/>
              <a:latin typeface="Arial" charset="0"/>
              <a:ea typeface="ＭＳ Ｐゴシック"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ea typeface="ＭＳ Ｐゴシック" pitchFamily="34" charset="-128"/>
              </a:rPr>
              <a:t>Light Source Controller (HKBG)</a:t>
            </a:r>
          </a:p>
        </p:txBody>
      </p:sp>
      <p:sp>
        <p:nvSpPr>
          <p:cNvPr id="4" name="Content Placeholder 2">
            <a:extLst>
              <a:ext uri="{FF2B5EF4-FFF2-40B4-BE49-F238E27FC236}">
                <a16:creationId xmlns:a16="http://schemas.microsoft.com/office/drawing/2014/main" id="{F0B80147-0729-E5C2-36C2-8E7A53DC3E23}"/>
              </a:ext>
            </a:extLst>
          </p:cNvPr>
          <p:cNvSpPr txBox="1">
            <a:spLocks/>
          </p:cNvSpPr>
          <p:nvPr/>
        </p:nvSpPr>
        <p:spPr>
          <a:xfrm>
            <a:off x="570639" y="649707"/>
            <a:ext cx="8315578" cy="85524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400" b="1" dirty="0">
                <a:solidFill>
                  <a:prstClr val="black"/>
                </a:solidFill>
                <a:latin typeface="Calibri" panose="020F0502020204030204" pitchFamily="34" charset="0"/>
                <a:cs typeface="Calibri" panose="020F0502020204030204" pitchFamily="34" charset="0"/>
              </a:rPr>
              <a:t>Network Connectivity:</a:t>
            </a:r>
            <a:endParaRPr lang="en-US" sz="2400" dirty="0">
              <a:solidFill>
                <a:prstClr val="black"/>
              </a:solidFill>
              <a:latin typeface="Calibri" panose="020F0502020204030204" pitchFamily="34" charset="0"/>
              <a:cs typeface="Calibri" panose="020F0502020204030204" pitchFamily="34" charset="0"/>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0" indent="0" defTabSz="685800" fontAlgn="auto">
              <a:spcBef>
                <a:spcPts val="750"/>
              </a:spcBef>
              <a:spcAft>
                <a:spcPts val="0"/>
              </a:spcAft>
              <a:buNone/>
            </a:pPr>
            <a:endParaRPr lang="en-US" sz="135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a:p>
            <a:pPr marL="274313" indent="-274313" defTabSz="685800" fontAlgn="auto">
              <a:spcBef>
                <a:spcPts val="750"/>
              </a:spcBef>
              <a:spcAft>
                <a:spcPts val="0"/>
              </a:spcAft>
            </a:pPr>
            <a:endParaRPr lang="en-US" sz="1800" dirty="0">
              <a:solidFill>
                <a:prstClr val="black"/>
              </a:solidFill>
              <a:latin typeface="Aptos" panose="02110004020202020204"/>
            </a:endParaRPr>
          </a:p>
        </p:txBody>
      </p:sp>
    </p:spTree>
    <p:custDataLst>
      <p:tags r:id="rId1"/>
    </p:custDataLst>
    <p:extLst>
      <p:ext uri="{BB962C8B-B14F-4D97-AF65-F5344CB8AC3E}">
        <p14:creationId xmlns:p14="http://schemas.microsoft.com/office/powerpoint/2010/main" val="287011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3" name="TextBox 2"/>
          <p:cNvSpPr txBox="1"/>
          <p:nvPr/>
        </p:nvSpPr>
        <p:spPr>
          <a:xfrm>
            <a:off x="633274" y="742950"/>
            <a:ext cx="4800600" cy="4062651"/>
          </a:xfrm>
          <a:prstGeom prst="rect">
            <a:avLst/>
          </a:prstGeom>
          <a:noFill/>
        </p:spPr>
        <p:txBody>
          <a:bodyPr wrap="square" rtlCol="0">
            <a:spAutoFit/>
          </a:bodyPr>
          <a:lstStyle/>
          <a:p>
            <a:r>
              <a:rPr lang="en-US" b="1" dirty="0">
                <a:solidFill>
                  <a:schemeClr val="bg1"/>
                </a:solidFill>
                <a:latin typeface="Calibri" panose="020F0502020204030204" pitchFamily="34" charset="0"/>
              </a:rPr>
              <a:t>CineLife+ 2K Management Ports:</a:t>
            </a:r>
          </a:p>
          <a:p>
            <a:endParaRPr lang="en-US" sz="1800" dirty="0">
              <a:solidFill>
                <a:schemeClr val="bg1"/>
              </a:solidFill>
              <a:latin typeface="Calibri" panose="020F0502020204030204" pitchFamily="34" charset="0"/>
            </a:endParaRPr>
          </a:p>
          <a:p>
            <a:r>
              <a:rPr lang="en-US" sz="1800" dirty="0">
                <a:solidFill>
                  <a:schemeClr val="bg1"/>
                </a:solidFill>
                <a:latin typeface="Calibri" panose="020F0502020204030204" pitchFamily="34" charset="0"/>
              </a:rPr>
              <a:t>21 – FTP</a:t>
            </a:r>
          </a:p>
          <a:p>
            <a:endParaRPr lang="en-US" sz="1800" dirty="0">
              <a:solidFill>
                <a:schemeClr val="bg1"/>
              </a:solidFill>
              <a:latin typeface="Calibri" panose="020F0502020204030204" pitchFamily="34" charset="0"/>
            </a:endParaRPr>
          </a:p>
          <a:p>
            <a:r>
              <a:rPr lang="en-US" sz="1800" dirty="0">
                <a:solidFill>
                  <a:schemeClr val="bg1"/>
                </a:solidFill>
                <a:latin typeface="Calibri" panose="020F0502020204030204" pitchFamily="34" charset="0"/>
              </a:rPr>
              <a:t>80 – HTTP (Web)</a:t>
            </a:r>
          </a:p>
          <a:p>
            <a:endParaRPr lang="en-US" sz="1800" dirty="0">
              <a:solidFill>
                <a:schemeClr val="bg1"/>
              </a:solidFill>
              <a:latin typeface="Calibri" panose="020F0502020204030204" pitchFamily="34" charset="0"/>
            </a:endParaRPr>
          </a:p>
          <a:p>
            <a:r>
              <a:rPr lang="en-US" sz="1800" dirty="0">
                <a:solidFill>
                  <a:schemeClr val="bg1"/>
                </a:solidFill>
                <a:latin typeface="Calibri" panose="020F0502020204030204" pitchFamily="34" charset="0"/>
              </a:rPr>
              <a:t>5000 – Christie Serial Interface Port</a:t>
            </a:r>
          </a:p>
          <a:p>
            <a:r>
              <a:rPr lang="en-US" sz="1800" dirty="0">
                <a:solidFill>
                  <a:schemeClr val="bg1"/>
                </a:solidFill>
                <a:latin typeface="Calibri" panose="020F0502020204030204" pitchFamily="34" charset="0"/>
              </a:rPr>
              <a:t>5111 – Automation Messages</a:t>
            </a:r>
          </a:p>
          <a:p>
            <a:endParaRPr lang="en-US" sz="1800" dirty="0">
              <a:solidFill>
                <a:schemeClr val="bg1"/>
              </a:solidFill>
              <a:latin typeface="Calibri" panose="020F0502020204030204" pitchFamily="34" charset="0"/>
            </a:endParaRPr>
          </a:p>
          <a:p>
            <a:r>
              <a:rPr lang="en-US" sz="1800" dirty="0">
                <a:solidFill>
                  <a:schemeClr val="bg1"/>
                </a:solidFill>
                <a:latin typeface="Calibri" panose="020F0502020204030204" pitchFamily="34" charset="0"/>
              </a:rPr>
              <a:t>5900 – VNC Port 1</a:t>
            </a:r>
          </a:p>
          <a:p>
            <a:r>
              <a:rPr lang="en-US" sz="1800" dirty="0">
                <a:solidFill>
                  <a:schemeClr val="bg1"/>
                </a:solidFill>
                <a:latin typeface="Calibri" panose="020F0502020204030204" pitchFamily="34" charset="0"/>
              </a:rPr>
              <a:t>6901 – VNC Port 2</a:t>
            </a:r>
          </a:p>
          <a:p>
            <a:r>
              <a:rPr lang="en-US" sz="1800" dirty="0">
                <a:solidFill>
                  <a:schemeClr val="bg1"/>
                </a:solidFill>
                <a:latin typeface="Calibri" panose="020F0502020204030204" pitchFamily="34" charset="0"/>
              </a:rPr>
              <a:t>6902 – VNC Port 3</a:t>
            </a:r>
          </a:p>
          <a:p>
            <a:r>
              <a:rPr lang="en-US" sz="1800" dirty="0">
                <a:solidFill>
                  <a:schemeClr val="bg1"/>
                </a:solidFill>
                <a:latin typeface="Calibri" panose="020F0502020204030204" pitchFamily="34" charset="0"/>
              </a:rPr>
              <a:t>6903 – VNC Port 4 </a:t>
            </a:r>
          </a:p>
          <a:p>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025953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255788"/>
            <a:ext cx="5524500" cy="326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89930" y="4612273"/>
            <a:ext cx="4272516" cy="338554"/>
          </a:xfrm>
          <a:prstGeom prst="rect">
            <a:avLst/>
          </a:prstGeom>
          <a:noFill/>
        </p:spPr>
        <p:txBody>
          <a:bodyPr wrap="none" rtlCol="0">
            <a:spAutoFit/>
          </a:bodyPr>
          <a:lstStyle/>
          <a:p>
            <a:r>
              <a:rPr lang="en-US" sz="1600" dirty="0">
                <a:solidFill>
                  <a:schemeClr val="bg1"/>
                </a:solidFill>
                <a:latin typeface="Calibri" panose="020F0502020204030204" pitchFamily="34" charset="0"/>
                <a:hlinkClick r:id="rId5" action="ppaction://hlinkfile"/>
              </a:rPr>
              <a:t>Technical Reference: Serial Commands document</a:t>
            </a:r>
            <a:endParaRPr lang="en-US" sz="1600" dirty="0">
              <a:solidFill>
                <a:schemeClr val="bg1"/>
              </a:solidFill>
              <a:latin typeface="Calibri" panose="020F0502020204030204" pitchFamily="34" charset="0"/>
            </a:endParaRPr>
          </a:p>
        </p:txBody>
      </p:sp>
      <p:sp>
        <p:nvSpPr>
          <p:cNvPr id="3" name="TextBox 2">
            <a:extLst>
              <a:ext uri="{FF2B5EF4-FFF2-40B4-BE49-F238E27FC236}">
                <a16:creationId xmlns:a16="http://schemas.microsoft.com/office/drawing/2014/main" id="{DC5F7659-B84B-3B17-43EF-5C0D08B6CC37}"/>
              </a:ext>
            </a:extLst>
          </p:cNvPr>
          <p:cNvSpPr txBox="1"/>
          <p:nvPr/>
        </p:nvSpPr>
        <p:spPr>
          <a:xfrm>
            <a:off x="633274" y="742950"/>
            <a:ext cx="2414726" cy="2262158"/>
          </a:xfrm>
          <a:prstGeom prst="rect">
            <a:avLst/>
          </a:prstGeom>
          <a:noFill/>
        </p:spPr>
        <p:txBody>
          <a:bodyPr wrap="square" rtlCol="0">
            <a:spAutoFit/>
          </a:bodyPr>
          <a:lstStyle/>
          <a:p>
            <a:r>
              <a:rPr lang="en-US" b="1" dirty="0">
                <a:solidFill>
                  <a:schemeClr val="bg1"/>
                </a:solidFill>
                <a:latin typeface="Calibri" panose="020F0502020204030204" pitchFamily="34" charset="0"/>
              </a:rPr>
              <a:t>Communications: </a:t>
            </a:r>
          </a:p>
          <a:p>
            <a:endParaRPr lang="en-US" b="1"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We can send serial API’s to the projector over port 5000</a:t>
            </a:r>
          </a:p>
          <a:p>
            <a:endParaRPr lang="en-US" sz="180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226702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5126" y="2422423"/>
            <a:ext cx="2895600" cy="2318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639" y="2419350"/>
            <a:ext cx="4453156" cy="252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FE29AB1B-D892-BA35-4B07-D2C27A6587C4}"/>
              </a:ext>
            </a:extLst>
          </p:cNvPr>
          <p:cNvSpPr txBox="1"/>
          <p:nvPr/>
        </p:nvSpPr>
        <p:spPr>
          <a:xfrm>
            <a:off x="633274" y="742950"/>
            <a:ext cx="8282126" cy="2416046"/>
          </a:xfrm>
          <a:prstGeom prst="rect">
            <a:avLst/>
          </a:prstGeom>
          <a:noFill/>
        </p:spPr>
        <p:txBody>
          <a:bodyPr wrap="square" rtlCol="0">
            <a:spAutoFit/>
          </a:bodyPr>
          <a:lstStyle/>
          <a:p>
            <a:r>
              <a:rPr lang="en-US" b="1" dirty="0">
                <a:solidFill>
                  <a:schemeClr val="bg1"/>
                </a:solidFill>
                <a:latin typeface="Calibri" panose="020F0502020204030204" pitchFamily="34" charset="0"/>
              </a:rPr>
              <a:t>FTP:</a:t>
            </a:r>
          </a:p>
          <a:p>
            <a:endParaRPr lang="en-US"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We’re still able to FTP to our projector in order to upload upgrade packages, download interrogator logs, etc. </a:t>
            </a:r>
            <a:r>
              <a:rPr lang="en-US" b="1" dirty="0">
                <a:solidFill>
                  <a:schemeClr val="bg1"/>
                </a:solidFill>
                <a:latin typeface="Calibri" panose="020F0502020204030204" pitchFamily="34" charset="0"/>
              </a:rPr>
              <a:t> </a:t>
            </a:r>
          </a:p>
          <a:p>
            <a:endParaRPr lang="en-US" b="1"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873354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2" name="Diagram 1">
            <a:extLst>
              <a:ext uri="{FF2B5EF4-FFF2-40B4-BE49-F238E27FC236}">
                <a16:creationId xmlns:a16="http://schemas.microsoft.com/office/drawing/2014/main" id="{5F196E98-BA4F-A101-B76C-1D257B2E7B19}"/>
              </a:ext>
            </a:extLst>
          </p:cNvPr>
          <p:cNvGraphicFramePr/>
          <p:nvPr>
            <p:extLst>
              <p:ext uri="{D42A27DB-BD31-4B8C-83A1-F6EECF244321}">
                <p14:modId xmlns:p14="http://schemas.microsoft.com/office/powerpoint/2010/main" val="2999295935"/>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10865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graphicFrame>
        <p:nvGraphicFramePr>
          <p:cNvPr id="3" name="Table 2"/>
          <p:cNvGraphicFramePr>
            <a:graphicFrameLocks noGrp="1"/>
          </p:cNvGraphicFramePr>
          <p:nvPr/>
        </p:nvGraphicFramePr>
        <p:xfrm>
          <a:off x="294198" y="1123950"/>
          <a:ext cx="6679891" cy="3693904"/>
        </p:xfrm>
        <a:graphic>
          <a:graphicData uri="http://schemas.openxmlformats.org/drawingml/2006/table">
            <a:tbl>
              <a:tblPr firstRow="1" firstCol="1" bandRow="1">
                <a:tableStyleId>{073A0DAA-6AF3-43AB-8588-CEC1D06C72B9}</a:tableStyleId>
              </a:tblPr>
              <a:tblGrid>
                <a:gridCol w="473574">
                  <a:extLst>
                    <a:ext uri="{9D8B030D-6E8A-4147-A177-3AD203B41FA5}">
                      <a16:colId xmlns:a16="http://schemas.microsoft.com/office/drawing/2014/main" val="20000"/>
                    </a:ext>
                  </a:extLst>
                </a:gridCol>
                <a:gridCol w="1912991">
                  <a:extLst>
                    <a:ext uri="{9D8B030D-6E8A-4147-A177-3AD203B41FA5}">
                      <a16:colId xmlns:a16="http://schemas.microsoft.com/office/drawing/2014/main" val="20001"/>
                    </a:ext>
                  </a:extLst>
                </a:gridCol>
                <a:gridCol w="695130">
                  <a:extLst>
                    <a:ext uri="{9D8B030D-6E8A-4147-A177-3AD203B41FA5}">
                      <a16:colId xmlns:a16="http://schemas.microsoft.com/office/drawing/2014/main" val="20002"/>
                    </a:ext>
                  </a:extLst>
                </a:gridCol>
                <a:gridCol w="3598196">
                  <a:extLst>
                    <a:ext uri="{9D8B030D-6E8A-4147-A177-3AD203B41FA5}">
                      <a16:colId xmlns:a16="http://schemas.microsoft.com/office/drawing/2014/main" val="20003"/>
                    </a:ext>
                  </a:extLst>
                </a:gridCol>
              </a:tblGrid>
              <a:tr h="230688">
                <a:tc>
                  <a:txBody>
                    <a:bodyPr/>
                    <a:lstStyle/>
                    <a:p>
                      <a:pPr marL="0" marR="0">
                        <a:lnSpc>
                          <a:spcPct val="115000"/>
                        </a:lnSpc>
                        <a:spcBef>
                          <a:spcPts val="0"/>
                        </a:spcBef>
                        <a:spcAft>
                          <a:spcPts val="0"/>
                        </a:spcAft>
                      </a:pPr>
                      <a:r>
                        <a:rPr lang="en-US" sz="800" dirty="0">
                          <a:effectLst/>
                          <a:latin typeface="Calibri" panose="020F0502020204030204" pitchFamily="34" charset="0"/>
                        </a:rPr>
                        <a:t>Pin #</a:t>
                      </a:r>
                      <a:endParaRPr lang="en-US" sz="800" dirty="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Christie Name</a:t>
                      </a:r>
                      <a:endParaRPr lang="en-US" sz="800" dirty="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Input/</a:t>
                      </a:r>
                      <a:br>
                        <a:rPr lang="en-US" sz="800">
                          <a:effectLst/>
                          <a:latin typeface="Calibri" panose="020F0502020204030204" pitchFamily="34" charset="0"/>
                        </a:rPr>
                      </a:b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Description</a:t>
                      </a:r>
                      <a:endParaRPr lang="en-US" sz="800" dirty="0">
                        <a:effectLst/>
                        <a:latin typeface="Calibri" panose="020F0502020204030204" pitchFamily="34" charset="0"/>
                        <a:ea typeface="Times New Roman"/>
                      </a:endParaRPr>
                    </a:p>
                  </a:txBody>
                  <a:tcPr marL="40537" marR="40537" marT="0" marB="0">
                    <a:solidFill>
                      <a:srgbClr val="2A6EBB"/>
                    </a:solidFill>
                  </a:tcPr>
                </a:tc>
                <a:extLst>
                  <a:ext uri="{0D108BD9-81ED-4DB2-BD59-A6C34878D82A}">
                    <a16:rowId xmlns:a16="http://schemas.microsoft.com/office/drawing/2014/main" val="10000"/>
                  </a:ext>
                </a:extLst>
              </a:tr>
              <a:tr h="140195">
                <a:tc>
                  <a:txBody>
                    <a:bodyPr/>
                    <a:lstStyle/>
                    <a:p>
                      <a:pPr marL="0" marR="0">
                        <a:lnSpc>
                          <a:spcPct val="115000"/>
                        </a:lnSpc>
                        <a:spcBef>
                          <a:spcPts val="0"/>
                        </a:spcBef>
                        <a:spcAft>
                          <a:spcPts val="0"/>
                        </a:spcAft>
                      </a:pPr>
                      <a:r>
                        <a:rPr lang="en-US" sz="800">
                          <a:effectLst/>
                          <a:latin typeface="Calibri" panose="020F0502020204030204" pitchFamily="34" charset="0"/>
                        </a:rPr>
                        <a:t>1</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+12V</a:t>
                      </a:r>
                      <a:endParaRPr lang="en-US" sz="800" dirty="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 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Power to 3D device.  Maximum 1A (total between both +12V pins)</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1"/>
                  </a:ext>
                </a:extLst>
              </a:tr>
              <a:tr h="111873">
                <a:tc>
                  <a:txBody>
                    <a:bodyPr/>
                    <a:lstStyle/>
                    <a:p>
                      <a:pPr marL="0" marR="0">
                        <a:lnSpc>
                          <a:spcPct val="115000"/>
                        </a:lnSpc>
                        <a:spcBef>
                          <a:spcPts val="0"/>
                        </a:spcBef>
                        <a:spcAft>
                          <a:spcPts val="0"/>
                        </a:spcAft>
                      </a:pPr>
                      <a:r>
                        <a:rPr lang="en-US" sz="800">
                          <a:effectLst/>
                          <a:latin typeface="Calibri" panose="020F0502020204030204" pitchFamily="34" charset="0"/>
                        </a:rPr>
                        <a:t>2</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GND</a:t>
                      </a:r>
                      <a:endParaRPr lang="en-US" sz="800" dirty="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 </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Ground</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2"/>
                  </a:ext>
                </a:extLst>
              </a:tr>
              <a:tr h="111873">
                <a:tc>
                  <a:txBody>
                    <a:bodyPr/>
                    <a:lstStyle/>
                    <a:p>
                      <a:pPr marL="0" marR="0">
                        <a:lnSpc>
                          <a:spcPct val="115000"/>
                        </a:lnSpc>
                        <a:spcBef>
                          <a:spcPts val="0"/>
                        </a:spcBef>
                        <a:spcAft>
                          <a:spcPts val="0"/>
                        </a:spcAft>
                      </a:pPr>
                      <a:r>
                        <a:rPr lang="en-US" sz="800" dirty="0">
                          <a:effectLst/>
                          <a:latin typeface="Calibri" panose="020F0502020204030204" pitchFamily="34" charset="0"/>
                        </a:rPr>
                        <a:t>3</a:t>
                      </a:r>
                      <a:endParaRPr lang="en-US" sz="800" dirty="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GND</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 </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Ground</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3"/>
                  </a:ext>
                </a:extLst>
              </a:tr>
              <a:tr h="140195">
                <a:tc>
                  <a:txBody>
                    <a:bodyPr/>
                    <a:lstStyle/>
                    <a:p>
                      <a:pPr marL="0" marR="0">
                        <a:lnSpc>
                          <a:spcPct val="115000"/>
                        </a:lnSpc>
                        <a:spcBef>
                          <a:spcPts val="0"/>
                        </a:spcBef>
                        <a:spcAft>
                          <a:spcPts val="0"/>
                        </a:spcAft>
                      </a:pPr>
                      <a:r>
                        <a:rPr lang="en-US" sz="800">
                          <a:effectLst/>
                          <a:latin typeface="Calibri" panose="020F0502020204030204" pitchFamily="34" charset="0"/>
                        </a:rPr>
                        <a:t>4</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RS232_RX</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Input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Data to Projector from 3D device.  115200 Baud, 8 bits, no parity.</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4"/>
                  </a:ext>
                </a:extLst>
              </a:tr>
              <a:tr h="140195">
                <a:tc>
                  <a:txBody>
                    <a:bodyPr/>
                    <a:lstStyle/>
                    <a:p>
                      <a:pPr marL="0" marR="0">
                        <a:lnSpc>
                          <a:spcPct val="115000"/>
                        </a:lnSpc>
                        <a:spcBef>
                          <a:spcPts val="0"/>
                        </a:spcBef>
                        <a:spcAft>
                          <a:spcPts val="0"/>
                        </a:spcAft>
                      </a:pPr>
                      <a:r>
                        <a:rPr lang="en-US" sz="800">
                          <a:effectLst/>
                          <a:latin typeface="Calibri" panose="020F0502020204030204" pitchFamily="34" charset="0"/>
                        </a:rPr>
                        <a:t>5</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RS232_TX</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Data to 3D device from Projector.  115200 Baud, 8 bits, no parity.</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5"/>
                  </a:ext>
                </a:extLst>
              </a:tr>
              <a:tr h="468317">
                <a:tc>
                  <a:txBody>
                    <a:bodyPr/>
                    <a:lstStyle/>
                    <a:p>
                      <a:pPr marL="0" marR="0">
                        <a:lnSpc>
                          <a:spcPct val="115000"/>
                        </a:lnSpc>
                        <a:spcBef>
                          <a:spcPts val="0"/>
                        </a:spcBef>
                        <a:spcAft>
                          <a:spcPts val="0"/>
                        </a:spcAft>
                      </a:pPr>
                      <a:r>
                        <a:rPr lang="en-US" sz="800">
                          <a:effectLst/>
                          <a:latin typeface="Calibri" panose="020F0502020204030204" pitchFamily="34" charset="0"/>
                        </a:rPr>
                        <a:t>6</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CONN_3D_MODE +</a:t>
                      </a:r>
                      <a:endParaRPr lang="en-US" sz="800" dirty="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dirty="0">
                          <a:effectLst/>
                          <a:latin typeface="Calibri" panose="020F0502020204030204" pitchFamily="34" charset="0"/>
                        </a:rPr>
                        <a:t>3D mode state from projector.  To projector GPO collector.  Compatible with current projector GPIO requirements and restrictions.  (24VDC max, </a:t>
                      </a:r>
                      <a:r>
                        <a:rPr lang="en-US" sz="800" dirty="0" err="1">
                          <a:effectLst/>
                          <a:latin typeface="Calibri" panose="020F0502020204030204" pitchFamily="34" charset="0"/>
                        </a:rPr>
                        <a:t>50mA</a:t>
                      </a:r>
                      <a:r>
                        <a:rPr lang="en-US" sz="800" dirty="0">
                          <a:effectLst/>
                          <a:latin typeface="Calibri" panose="020F0502020204030204" pitchFamily="34" charset="0"/>
                        </a:rPr>
                        <a:t> max)</a:t>
                      </a:r>
                    </a:p>
                    <a:p>
                      <a:pPr marL="0" marR="0">
                        <a:lnSpc>
                          <a:spcPct val="115000"/>
                        </a:lnSpc>
                        <a:spcBef>
                          <a:spcPts val="0"/>
                        </a:spcBef>
                        <a:spcAft>
                          <a:spcPts val="0"/>
                        </a:spcAft>
                      </a:pPr>
                      <a:r>
                        <a:rPr lang="en-US" sz="800" dirty="0">
                          <a:effectLst/>
                          <a:latin typeface="Calibri" panose="020F0502020204030204" pitchFamily="34" charset="0"/>
                        </a:rPr>
                        <a:t>3-D On = Hi logic level = O/P transistor ON</a:t>
                      </a:r>
                    </a:p>
                    <a:p>
                      <a:pPr marL="0" marR="0">
                        <a:lnSpc>
                          <a:spcPct val="115000"/>
                        </a:lnSpc>
                        <a:spcBef>
                          <a:spcPts val="0"/>
                        </a:spcBef>
                        <a:spcAft>
                          <a:spcPts val="0"/>
                        </a:spcAft>
                      </a:pPr>
                      <a:r>
                        <a:rPr lang="en-US" sz="800" dirty="0">
                          <a:effectLst/>
                          <a:latin typeface="Calibri" panose="020F0502020204030204" pitchFamily="34" charset="0"/>
                        </a:rPr>
                        <a:t>3-D Off = Low Logic level = O/P transistor OFF</a:t>
                      </a:r>
                      <a:endParaRPr lang="en-US" sz="800" dirty="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6"/>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7</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CONN_SYNC+</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SYNC from projector.  To projector GPO collector.  Compatible with current projector GPIO requirements and restrictions.  (24VDC max, 50mA max)</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7"/>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8</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3D_INPUT_REFERENCE+</a:t>
                      </a:r>
                      <a:endParaRPr lang="en-US" sz="800" dirty="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Input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3-D L/R Input Reference (P)</a:t>
                      </a:r>
                      <a:br>
                        <a:rPr lang="en-US" sz="800">
                          <a:effectLst/>
                          <a:latin typeface="Calibri" panose="020F0502020204030204" pitchFamily="34" charset="0"/>
                        </a:rPr>
                      </a:br>
                      <a:r>
                        <a:rPr lang="en-US" sz="800">
                          <a:effectLst/>
                          <a:latin typeface="Calibri" panose="020F0502020204030204" pitchFamily="34" charset="0"/>
                        </a:rPr>
                        <a:t>(Voltage limit: 1.4VDC to 12VDC)</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8"/>
                  </a:ext>
                </a:extLst>
              </a:tr>
              <a:tr h="140195">
                <a:tc>
                  <a:txBody>
                    <a:bodyPr/>
                    <a:lstStyle/>
                    <a:p>
                      <a:pPr marL="0" marR="0">
                        <a:lnSpc>
                          <a:spcPct val="115000"/>
                        </a:lnSpc>
                        <a:spcBef>
                          <a:spcPts val="0"/>
                        </a:spcBef>
                        <a:spcAft>
                          <a:spcPts val="0"/>
                        </a:spcAft>
                      </a:pPr>
                      <a:r>
                        <a:rPr lang="en-US" sz="800">
                          <a:effectLst/>
                          <a:latin typeface="Calibri" panose="020F0502020204030204" pitchFamily="34" charset="0"/>
                        </a:rPr>
                        <a:t>9</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+12V</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 </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Power to Real D product.  Maximum 1A (total between both +12V pins)</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09"/>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10</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3D_INPUT_REFERENCE-</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Input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3-D L/R Input Reference (N)</a:t>
                      </a:r>
                      <a:br>
                        <a:rPr lang="en-US" sz="800">
                          <a:effectLst/>
                          <a:latin typeface="Calibri" panose="020F0502020204030204" pitchFamily="34" charset="0"/>
                        </a:rPr>
                      </a:br>
                      <a:r>
                        <a:rPr lang="en-US" sz="800">
                          <a:effectLst/>
                          <a:latin typeface="Calibri" panose="020F0502020204030204" pitchFamily="34" charset="0"/>
                        </a:rPr>
                        <a:t>(Voltage limit: 1.4VDC to 12VDC)</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0"/>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11</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3D_DISPLAY_REFERENCE+</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Input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3-D L/R Display Reference (P)</a:t>
                      </a:r>
                      <a:br>
                        <a:rPr lang="en-US" sz="800">
                          <a:effectLst/>
                          <a:latin typeface="Calibri" panose="020F0502020204030204" pitchFamily="34" charset="0"/>
                        </a:rPr>
                      </a:br>
                      <a:r>
                        <a:rPr lang="en-US" sz="800">
                          <a:effectLst/>
                          <a:latin typeface="Calibri" panose="020F0502020204030204" pitchFamily="34" charset="0"/>
                        </a:rPr>
                        <a:t>(Voltage limit: 1.4VDC to 12VDC)</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1"/>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12</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3D_DISPLAY_REFERENCE-</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Input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3-D L/R Display Reference (P)</a:t>
                      </a:r>
                      <a:br>
                        <a:rPr lang="en-US" sz="800">
                          <a:effectLst/>
                          <a:latin typeface="Calibri" panose="020F0502020204030204" pitchFamily="34" charset="0"/>
                        </a:rPr>
                      </a:br>
                      <a:r>
                        <a:rPr lang="en-US" sz="800">
                          <a:effectLst/>
                          <a:latin typeface="Calibri" panose="020F0502020204030204" pitchFamily="34" charset="0"/>
                        </a:rPr>
                        <a:t>(Voltage limit: 1.4VDC to 12VDC)</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2"/>
                  </a:ext>
                </a:extLst>
              </a:tr>
              <a:tr h="278857">
                <a:tc>
                  <a:txBody>
                    <a:bodyPr/>
                    <a:lstStyle/>
                    <a:p>
                      <a:pPr marL="0" marR="0">
                        <a:lnSpc>
                          <a:spcPct val="115000"/>
                        </a:lnSpc>
                        <a:spcBef>
                          <a:spcPts val="0"/>
                        </a:spcBef>
                        <a:spcAft>
                          <a:spcPts val="0"/>
                        </a:spcAft>
                      </a:pPr>
                      <a:r>
                        <a:rPr lang="en-US" sz="800">
                          <a:effectLst/>
                          <a:latin typeface="Calibri" panose="020F0502020204030204" pitchFamily="34" charset="0"/>
                        </a:rPr>
                        <a:t>13</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CONN_3D_MODE-</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3D mode state from projector.  From projector GPO emitter.  Compatible with current projector GPIO requirements and restrictions.  (24VDC max, 50mA max)</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3"/>
                  </a:ext>
                </a:extLst>
              </a:tr>
              <a:tr h="230688">
                <a:tc>
                  <a:txBody>
                    <a:bodyPr/>
                    <a:lstStyle/>
                    <a:p>
                      <a:pPr marL="0" marR="0">
                        <a:lnSpc>
                          <a:spcPct val="115000"/>
                        </a:lnSpc>
                        <a:spcBef>
                          <a:spcPts val="0"/>
                        </a:spcBef>
                        <a:spcAft>
                          <a:spcPts val="0"/>
                        </a:spcAft>
                      </a:pPr>
                      <a:r>
                        <a:rPr lang="en-US" sz="800">
                          <a:effectLst/>
                          <a:latin typeface="Calibri" panose="020F0502020204030204" pitchFamily="34" charset="0"/>
                        </a:rPr>
                        <a:t>14</a:t>
                      </a:r>
                      <a:endParaRPr lang="en-US" sz="80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a:effectLst/>
                          <a:latin typeface="Calibri" panose="020F0502020204030204" pitchFamily="34" charset="0"/>
                        </a:rPr>
                        <a:t>CONN_SYNC-</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Output</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SYNC from projector.  From projector GPO collector.  Compatible with current projector GPIO requirements and restrictions.  (24VDC max, 50mA max)</a:t>
                      </a:r>
                      <a:endParaRPr lang="en-US" sz="80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4"/>
                  </a:ext>
                </a:extLst>
              </a:tr>
              <a:tr h="111873">
                <a:tc>
                  <a:txBody>
                    <a:bodyPr/>
                    <a:lstStyle/>
                    <a:p>
                      <a:pPr marL="0" marR="0">
                        <a:lnSpc>
                          <a:spcPct val="115000"/>
                        </a:lnSpc>
                        <a:spcBef>
                          <a:spcPts val="0"/>
                        </a:spcBef>
                        <a:spcAft>
                          <a:spcPts val="0"/>
                        </a:spcAft>
                      </a:pPr>
                      <a:r>
                        <a:rPr lang="en-US" sz="800" dirty="0">
                          <a:effectLst/>
                          <a:latin typeface="Calibri" panose="020F0502020204030204" pitchFamily="34" charset="0"/>
                        </a:rPr>
                        <a:t>15</a:t>
                      </a:r>
                      <a:endParaRPr lang="en-US" sz="800" dirty="0">
                        <a:effectLst/>
                        <a:latin typeface="Calibri" panose="020F0502020204030204" pitchFamily="34" charset="0"/>
                        <a:ea typeface="Times New Roman"/>
                      </a:endParaRPr>
                    </a:p>
                  </a:txBody>
                  <a:tcPr marL="40537" marR="40537" marT="0" marB="0">
                    <a:solidFill>
                      <a:srgbClr val="2A6EBB"/>
                    </a:solidFill>
                  </a:tcPr>
                </a:tc>
                <a:tc>
                  <a:txBody>
                    <a:bodyPr/>
                    <a:lstStyle/>
                    <a:p>
                      <a:pPr marL="0" marR="0">
                        <a:lnSpc>
                          <a:spcPct val="115000"/>
                        </a:lnSpc>
                        <a:spcBef>
                          <a:spcPts val="0"/>
                        </a:spcBef>
                        <a:spcAft>
                          <a:spcPts val="0"/>
                        </a:spcAft>
                      </a:pPr>
                      <a:r>
                        <a:rPr lang="en-US" sz="800" dirty="0">
                          <a:effectLst/>
                          <a:latin typeface="Calibri" panose="020F0502020204030204" pitchFamily="34" charset="0"/>
                        </a:rPr>
                        <a:t>N/C</a:t>
                      </a:r>
                      <a:endParaRPr lang="en-US" sz="800" dirty="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a:effectLst/>
                          <a:latin typeface="Calibri" panose="020F0502020204030204" pitchFamily="34" charset="0"/>
                        </a:rPr>
                        <a:t> </a:t>
                      </a:r>
                      <a:endParaRPr lang="en-US" sz="800">
                        <a:effectLst/>
                        <a:latin typeface="Calibri" panose="020F0502020204030204" pitchFamily="34" charset="0"/>
                        <a:ea typeface="Times New Roman"/>
                      </a:endParaRPr>
                    </a:p>
                  </a:txBody>
                  <a:tcPr marL="40537" marR="40537" marT="0" marB="0"/>
                </a:tc>
                <a:tc>
                  <a:txBody>
                    <a:bodyPr/>
                    <a:lstStyle/>
                    <a:p>
                      <a:pPr marL="0" marR="0">
                        <a:lnSpc>
                          <a:spcPct val="115000"/>
                        </a:lnSpc>
                        <a:spcBef>
                          <a:spcPts val="0"/>
                        </a:spcBef>
                        <a:spcAft>
                          <a:spcPts val="0"/>
                        </a:spcAft>
                      </a:pPr>
                      <a:r>
                        <a:rPr lang="en-US" sz="800" dirty="0">
                          <a:effectLst/>
                          <a:latin typeface="Calibri" panose="020F0502020204030204" pitchFamily="34" charset="0"/>
                        </a:rPr>
                        <a:t>Not connected</a:t>
                      </a:r>
                      <a:endParaRPr lang="en-US" sz="800" dirty="0">
                        <a:effectLst/>
                        <a:latin typeface="Calibri" panose="020F0502020204030204" pitchFamily="34" charset="0"/>
                        <a:ea typeface="Times New Roman"/>
                      </a:endParaRPr>
                    </a:p>
                  </a:txBody>
                  <a:tcPr marL="40537" marR="40537" marT="0" marB="0"/>
                </a:tc>
                <a:extLst>
                  <a:ext uri="{0D108BD9-81ED-4DB2-BD59-A6C34878D82A}">
                    <a16:rowId xmlns:a16="http://schemas.microsoft.com/office/drawing/2014/main" val="10015"/>
                  </a:ext>
                </a:extLst>
              </a:tr>
            </a:tbl>
          </a:graphicData>
        </a:graphic>
      </p:graphicFrame>
      <p:pic>
        <p:nvPicPr>
          <p:cNvPr id="4" name="Picture 3" descr="3-D Input Circuit"/>
          <p:cNvPicPr/>
          <p:nvPr/>
        </p:nvPicPr>
        <p:blipFill>
          <a:blip r:embed="rId4" cstate="print"/>
          <a:srcRect/>
          <a:stretch>
            <a:fillRect/>
          </a:stretch>
        </p:blipFill>
        <p:spPr bwMode="auto">
          <a:xfrm>
            <a:off x="7215809" y="2571750"/>
            <a:ext cx="1600200" cy="1066800"/>
          </a:xfrm>
          <a:prstGeom prst="rect">
            <a:avLst/>
          </a:prstGeom>
          <a:noFill/>
          <a:ln w="9525">
            <a:noFill/>
            <a:miter lim="800000"/>
            <a:headEnd/>
            <a:tailEnd/>
          </a:ln>
        </p:spPr>
      </p:pic>
      <p:pic>
        <p:nvPicPr>
          <p:cNvPr id="5" name="Picture 4" descr="3-D Output Circuit"/>
          <p:cNvPicPr/>
          <p:nvPr/>
        </p:nvPicPr>
        <p:blipFill>
          <a:blip r:embed="rId5" cstate="print"/>
          <a:srcRect/>
          <a:stretch>
            <a:fillRect/>
          </a:stretch>
        </p:blipFill>
        <p:spPr bwMode="auto">
          <a:xfrm>
            <a:off x="7239000" y="3762375"/>
            <a:ext cx="1438275" cy="819150"/>
          </a:xfrm>
          <a:prstGeom prst="rect">
            <a:avLst/>
          </a:prstGeom>
          <a:noFill/>
          <a:ln w="9525">
            <a:noFill/>
            <a:miter lim="800000"/>
            <a:headEnd/>
            <a:tailEnd/>
          </a:ln>
        </p:spPr>
      </p:pic>
      <p:pic>
        <p:nvPicPr>
          <p:cNvPr id="6" name="Picture 5" descr="DB-15.png"/>
          <p:cNvPicPr/>
          <p:nvPr/>
        </p:nvPicPr>
        <p:blipFill>
          <a:blip r:embed="rId6" cstate="print"/>
          <a:srcRect/>
          <a:stretch>
            <a:fillRect/>
          </a:stretch>
        </p:blipFill>
        <p:spPr bwMode="auto">
          <a:xfrm>
            <a:off x="7062250" y="1750364"/>
            <a:ext cx="1476375" cy="523875"/>
          </a:xfrm>
          <a:prstGeom prst="rect">
            <a:avLst/>
          </a:prstGeom>
          <a:noFill/>
          <a:ln w="9525">
            <a:noFill/>
            <a:miter lim="800000"/>
            <a:headEnd/>
            <a:tailEnd/>
          </a:ln>
        </p:spPr>
      </p:pic>
      <p:sp>
        <p:nvSpPr>
          <p:cNvPr id="7" name="TextBox 6">
            <a:extLst>
              <a:ext uri="{FF2B5EF4-FFF2-40B4-BE49-F238E27FC236}">
                <a16:creationId xmlns:a16="http://schemas.microsoft.com/office/drawing/2014/main" id="{40750769-27A3-625D-3BD5-9520F131D3D9}"/>
              </a:ext>
            </a:extLst>
          </p:cNvPr>
          <p:cNvSpPr txBox="1"/>
          <p:nvPr/>
        </p:nvSpPr>
        <p:spPr>
          <a:xfrm>
            <a:off x="650785" y="561975"/>
            <a:ext cx="8053526" cy="830997"/>
          </a:xfrm>
          <a:prstGeom prst="rect">
            <a:avLst/>
          </a:prstGeom>
          <a:noFill/>
        </p:spPr>
        <p:txBody>
          <a:bodyPr wrap="square" rtlCol="0">
            <a:spAutoFit/>
          </a:bodyPr>
          <a:lstStyle/>
          <a:p>
            <a:r>
              <a:rPr lang="en-US" b="1" dirty="0">
                <a:solidFill>
                  <a:schemeClr val="bg1"/>
                </a:solidFill>
                <a:latin typeface="Calibri" panose="020F0502020204030204" pitchFamily="34" charset="0"/>
              </a:rPr>
              <a:t>3D Port:</a:t>
            </a: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53468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078049234"/>
              </p:ext>
            </p:extLst>
          </p:nvPr>
        </p:nvGraphicFramePr>
        <p:xfrm>
          <a:off x="7481915" y="2485789"/>
          <a:ext cx="1408355" cy="672330"/>
        </p:xfrm>
        <a:graphic>
          <a:graphicData uri="http://schemas.openxmlformats.org/presentationml/2006/ole">
            <mc:AlternateContent xmlns:mc="http://schemas.openxmlformats.org/markup-compatibility/2006">
              <mc:Choice xmlns:v="urn:schemas-microsoft-com:vml" Requires="v">
                <p:oleObj r:id="rId4" imgW="1474926" imgH="702810" progId="Visio.Drawing.11">
                  <p:embed/>
                </p:oleObj>
              </mc:Choice>
              <mc:Fallback>
                <p:oleObj r:id="rId4" imgW="1474926" imgH="702810" progId="Visio.Drawing.11">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915" y="2485789"/>
                        <a:ext cx="1408355" cy="672330"/>
                      </a:xfrm>
                      <a:prstGeom prst="rect">
                        <a:avLst/>
                      </a:prstGeom>
                      <a:noFill/>
                      <a:ln w="28575">
                        <a:solidFill>
                          <a:schemeClr val="bg1"/>
                        </a:solidFill>
                      </a:ln>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43735143"/>
              </p:ext>
            </p:extLst>
          </p:nvPr>
        </p:nvGraphicFramePr>
        <p:xfrm>
          <a:off x="5729315" y="2513626"/>
          <a:ext cx="1544085" cy="652868"/>
        </p:xfrm>
        <a:graphic>
          <a:graphicData uri="http://schemas.openxmlformats.org/presentationml/2006/ole">
            <mc:AlternateContent xmlns:mc="http://schemas.openxmlformats.org/markup-compatibility/2006">
              <mc:Choice xmlns:v="urn:schemas-microsoft-com:vml" Requires="v">
                <p:oleObj r:id="rId6" imgW="1429814" imgH="585900" progId="Visio.Drawing.11">
                  <p:embed/>
                </p:oleObj>
              </mc:Choice>
              <mc:Fallback>
                <p:oleObj r:id="rId6" imgW="1429814" imgH="585900" progId="Visio.Drawing.11">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9315" y="2513626"/>
                        <a:ext cx="1544085" cy="652868"/>
                      </a:xfrm>
                      <a:prstGeom prst="rect">
                        <a:avLst/>
                      </a:prstGeom>
                      <a:noFill/>
                      <a:ln w="28575">
                        <a:solidFill>
                          <a:schemeClr val="bg1"/>
                        </a:solidFill>
                      </a:ln>
                    </p:spPr>
                  </p:pic>
                </p:oleObj>
              </mc:Fallback>
            </mc:AlternateContent>
          </a:graphicData>
        </a:graphic>
      </p:graphicFrame>
      <p:sp>
        <p:nvSpPr>
          <p:cNvPr id="1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5990051" y="3510098"/>
            <a:ext cx="2743200" cy="1477328"/>
          </a:xfrm>
          <a:prstGeom prst="rect">
            <a:avLst/>
          </a:prstGeom>
          <a:noFill/>
          <a:ln w="19050">
            <a:solidFill>
              <a:schemeClr val="bg1"/>
            </a:solidFill>
          </a:ln>
        </p:spPr>
        <p:txBody>
          <a:bodyPr wrap="square" lIns="91440" tIns="45720" rIns="91440" bIns="45720" rtlCol="0" anchor="t">
            <a:spAutoFit/>
          </a:bodyPr>
          <a:lstStyle/>
          <a:p>
            <a:r>
              <a:rPr lang="en-US" sz="1000" b="1" dirty="0">
                <a:solidFill>
                  <a:schemeClr val="bg1"/>
                </a:solidFill>
                <a:latin typeface="Calibri" panose="020F0502020204030204" pitchFamily="34" charset="0"/>
              </a:rPr>
              <a:t>Polarity of the GPO matters: </a:t>
            </a:r>
            <a:r>
              <a:rPr lang="en-US" sz="1000" dirty="0">
                <a:solidFill>
                  <a:schemeClr val="bg1"/>
                </a:solidFill>
                <a:latin typeface="Calibri" panose="020F0502020204030204" pitchFamily="34" charset="0"/>
              </a:rPr>
              <a:t>There is a small</a:t>
            </a:r>
          </a:p>
          <a:p>
            <a:r>
              <a:rPr lang="en-US" sz="1000" dirty="0">
                <a:solidFill>
                  <a:schemeClr val="bg1"/>
                </a:solidFill>
                <a:latin typeface="Calibri"/>
                <a:ea typeface="ＭＳ Ｐゴシック"/>
                <a:cs typeface="Calibri"/>
              </a:rPr>
              <a:t>Voltage on the GPO_SRC pins. When switching an</a:t>
            </a:r>
          </a:p>
          <a:p>
            <a:r>
              <a:rPr lang="en-US" sz="1000" dirty="0">
                <a:solidFill>
                  <a:schemeClr val="bg1"/>
                </a:solidFill>
                <a:latin typeface="Calibri"/>
                <a:ea typeface="ＭＳ Ｐゴシック"/>
                <a:cs typeface="Calibri"/>
              </a:rPr>
              <a:t>External device, use the device's GND as the switched line connected to the (SRC).</a:t>
            </a:r>
            <a:endParaRPr lang="en-US" sz="1000" dirty="0">
              <a:solidFill>
                <a:schemeClr val="bg1"/>
              </a:solidFill>
              <a:latin typeface="Calibri" panose="020F0502020204030204" pitchFamily="34" charset="0"/>
              <a:cs typeface="Calibri"/>
            </a:endParaRPr>
          </a:p>
          <a:p>
            <a:endParaRPr lang="en-US" sz="1000" dirty="0">
              <a:solidFill>
                <a:schemeClr val="bg1"/>
              </a:solidFill>
              <a:latin typeface="Calibri" panose="020F0502020204030204" pitchFamily="34" charset="0"/>
            </a:endParaRPr>
          </a:p>
          <a:p>
            <a:r>
              <a:rPr lang="en-US" sz="1000" dirty="0">
                <a:solidFill>
                  <a:schemeClr val="bg1"/>
                </a:solidFill>
                <a:latin typeface="Calibri" panose="020F0502020204030204" pitchFamily="34" charset="0"/>
              </a:rPr>
              <a:t>If switching GPI on another Christie projector</a:t>
            </a:r>
          </a:p>
          <a:p>
            <a:r>
              <a:rPr lang="en-US" sz="1000" dirty="0">
                <a:solidFill>
                  <a:schemeClr val="bg1"/>
                </a:solidFill>
                <a:latin typeface="Calibri" panose="020F0502020204030204" pitchFamily="34" charset="0"/>
              </a:rPr>
              <a:t>Using the internal 5VDC, ensure GND is switched</a:t>
            </a:r>
          </a:p>
          <a:p>
            <a:r>
              <a:rPr lang="en-US" sz="1000" dirty="0">
                <a:solidFill>
                  <a:schemeClr val="bg1"/>
                </a:solidFill>
                <a:latin typeface="Calibri"/>
                <a:ea typeface="ＭＳ Ｐゴシック"/>
                <a:cs typeface="Calibri"/>
              </a:rPr>
              <a:t>Through the (RTN) and the (+) 5VDC is the common</a:t>
            </a:r>
          </a:p>
        </p:txBody>
      </p:sp>
      <p:sp>
        <p:nvSpPr>
          <p:cNvPr id="3" name="Title 1">
            <a:extLst>
              <a:ext uri="{FF2B5EF4-FFF2-40B4-BE49-F238E27FC236}">
                <a16:creationId xmlns:a16="http://schemas.microsoft.com/office/drawing/2014/main" id="{404F17F8-95D8-505F-C775-CE171A745952}"/>
              </a:ext>
            </a:extLst>
          </p:cNvPr>
          <p:cNvSpPr txBox="1">
            <a:spLocks/>
          </p:cNvSpPr>
          <p:nvPr/>
        </p:nvSpPr>
        <p:spPr bwMode="auto">
          <a:xfrm>
            <a:off x="566928" y="0"/>
            <a:ext cx="8577072" cy="459581"/>
          </a:xfrm>
          <a:prstGeom prst="rect">
            <a:avLst/>
          </a:prstGeom>
          <a:solidFill>
            <a:srgbClr val="2A6EBB"/>
          </a:solidFill>
          <a:ln w="9525">
            <a:noFill/>
            <a:miter lim="800000"/>
            <a:headEnd/>
            <a:tailEnd/>
          </a:ln>
        </p:spPr>
        <p:txBody>
          <a:bodyPr vert="horz" wrap="square" lIns="91428" tIns="45714" rIns="91428" bIns="45714"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a:lstStyle>
          <a:p>
            <a:r>
              <a:rPr lang="en-US" kern="0" dirty="0"/>
              <a:t>CineLife+ 2K System Overview</a:t>
            </a:r>
          </a:p>
        </p:txBody>
      </p:sp>
      <p:pic>
        <p:nvPicPr>
          <p:cNvPr id="14" name="Picture 13">
            <a:extLst>
              <a:ext uri="{FF2B5EF4-FFF2-40B4-BE49-F238E27FC236}">
                <a16:creationId xmlns:a16="http://schemas.microsoft.com/office/drawing/2014/main" id="{1C8934F9-0C9B-CF92-BEC8-9DC6D866E5AA}"/>
              </a:ext>
            </a:extLst>
          </p:cNvPr>
          <p:cNvPicPr>
            <a:picLocks noChangeAspect="1"/>
          </p:cNvPicPr>
          <p:nvPr/>
        </p:nvPicPr>
        <p:blipFill rotWithShape="1">
          <a:blip r:embed="rId8"/>
          <a:srcRect l="41678" t="24991" r="42670" b="54985"/>
          <a:stretch/>
        </p:blipFill>
        <p:spPr>
          <a:xfrm>
            <a:off x="6405071" y="566416"/>
            <a:ext cx="2123365" cy="1845886"/>
          </a:xfrm>
          <a:prstGeom prst="rect">
            <a:avLst/>
          </a:prstGeom>
        </p:spPr>
      </p:pic>
      <p:sp>
        <p:nvSpPr>
          <p:cNvPr id="15" name="TextBox 14">
            <a:extLst>
              <a:ext uri="{FF2B5EF4-FFF2-40B4-BE49-F238E27FC236}">
                <a16:creationId xmlns:a16="http://schemas.microsoft.com/office/drawing/2014/main" id="{DDB1609D-9D2E-2D6B-9769-320235C395C6}"/>
              </a:ext>
            </a:extLst>
          </p:cNvPr>
          <p:cNvSpPr txBox="1"/>
          <p:nvPr/>
        </p:nvSpPr>
        <p:spPr>
          <a:xfrm>
            <a:off x="622190" y="759303"/>
            <a:ext cx="8053526" cy="1077218"/>
          </a:xfrm>
          <a:prstGeom prst="rect">
            <a:avLst/>
          </a:prstGeom>
          <a:noFill/>
        </p:spPr>
        <p:txBody>
          <a:bodyPr wrap="square" rtlCol="0">
            <a:spAutoFit/>
          </a:bodyPr>
          <a:lstStyle/>
          <a:p>
            <a:r>
              <a:rPr lang="en-US" b="1" dirty="0">
                <a:solidFill>
                  <a:schemeClr val="bg1"/>
                </a:solidFill>
                <a:latin typeface="Calibri" panose="020F0502020204030204" pitchFamily="34" charset="0"/>
              </a:rPr>
              <a:t>GPIO Connector Pinout:</a:t>
            </a:r>
          </a:p>
          <a:p>
            <a:endParaRPr lang="en-US" sz="1600" dirty="0">
              <a:solidFill>
                <a:schemeClr val="bg1"/>
              </a:solidFill>
              <a:latin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ndParaRPr>
          </a:p>
        </p:txBody>
      </p:sp>
      <p:pic>
        <p:nvPicPr>
          <p:cNvPr id="17" name="Picture 16">
            <a:extLst>
              <a:ext uri="{FF2B5EF4-FFF2-40B4-BE49-F238E27FC236}">
                <a16:creationId xmlns:a16="http://schemas.microsoft.com/office/drawing/2014/main" id="{59221492-5386-79E7-3966-48B6CCBF2A4D}"/>
              </a:ext>
            </a:extLst>
          </p:cNvPr>
          <p:cNvPicPr>
            <a:picLocks noChangeAspect="1"/>
          </p:cNvPicPr>
          <p:nvPr/>
        </p:nvPicPr>
        <p:blipFill>
          <a:blip r:embed="rId9"/>
          <a:stretch>
            <a:fillRect/>
          </a:stretch>
        </p:blipFill>
        <p:spPr>
          <a:xfrm>
            <a:off x="990600" y="1119219"/>
            <a:ext cx="1122291" cy="1421030"/>
          </a:xfrm>
          <a:prstGeom prst="rect">
            <a:avLst/>
          </a:prstGeom>
        </p:spPr>
      </p:pic>
      <p:pic>
        <p:nvPicPr>
          <p:cNvPr id="21" name="Picture 20">
            <a:extLst>
              <a:ext uri="{FF2B5EF4-FFF2-40B4-BE49-F238E27FC236}">
                <a16:creationId xmlns:a16="http://schemas.microsoft.com/office/drawing/2014/main" id="{379193BB-86F5-145D-BF81-FE79971781EB}"/>
              </a:ext>
            </a:extLst>
          </p:cNvPr>
          <p:cNvPicPr>
            <a:picLocks noChangeAspect="1"/>
          </p:cNvPicPr>
          <p:nvPr/>
        </p:nvPicPr>
        <p:blipFill>
          <a:blip r:embed="rId10"/>
          <a:stretch>
            <a:fillRect/>
          </a:stretch>
        </p:blipFill>
        <p:spPr>
          <a:xfrm>
            <a:off x="3736156" y="1160121"/>
            <a:ext cx="1112464" cy="1421030"/>
          </a:xfrm>
          <a:prstGeom prst="rect">
            <a:avLst/>
          </a:prstGeom>
        </p:spPr>
      </p:pic>
      <p:pic>
        <p:nvPicPr>
          <p:cNvPr id="23" name="Picture 22">
            <a:extLst>
              <a:ext uri="{FF2B5EF4-FFF2-40B4-BE49-F238E27FC236}">
                <a16:creationId xmlns:a16="http://schemas.microsoft.com/office/drawing/2014/main" id="{DBC23320-07C6-C0A2-678A-21D8A3AB66A0}"/>
              </a:ext>
            </a:extLst>
          </p:cNvPr>
          <p:cNvPicPr>
            <a:picLocks noChangeAspect="1"/>
          </p:cNvPicPr>
          <p:nvPr/>
        </p:nvPicPr>
        <p:blipFill>
          <a:blip r:embed="rId11"/>
          <a:stretch>
            <a:fillRect/>
          </a:stretch>
        </p:blipFill>
        <p:spPr>
          <a:xfrm>
            <a:off x="3117737" y="2717805"/>
            <a:ext cx="2349303" cy="2159750"/>
          </a:xfrm>
          <a:prstGeom prst="rect">
            <a:avLst/>
          </a:prstGeom>
        </p:spPr>
      </p:pic>
      <p:pic>
        <p:nvPicPr>
          <p:cNvPr id="1026" name="Picture 2">
            <a:extLst>
              <a:ext uri="{FF2B5EF4-FFF2-40B4-BE49-F238E27FC236}">
                <a16:creationId xmlns:a16="http://schemas.microsoft.com/office/drawing/2014/main" id="{1C73857E-EA76-8429-6896-A5A7ECD84C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32" y="2745186"/>
            <a:ext cx="2744211" cy="152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C59C60D-B95D-133C-5BE5-26086E5F8C5D}"/>
              </a:ext>
            </a:extLst>
          </p:cNvPr>
          <p:cNvSpPr txBox="1"/>
          <p:nvPr/>
        </p:nvSpPr>
        <p:spPr>
          <a:xfrm>
            <a:off x="3471649" y="4751126"/>
            <a:ext cx="1539204" cy="246221"/>
          </a:xfrm>
          <a:prstGeom prst="rect">
            <a:avLst/>
          </a:prstGeom>
          <a:noFill/>
          <a:ln w="25400">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000" b="1" i="1" dirty="0">
                <a:solidFill>
                  <a:srgbClr val="C00000"/>
                </a:solidFill>
                <a:latin typeface="Calibri"/>
                <a:ea typeface="ＭＳ Ｐゴシック"/>
                <a:cs typeface="Calibri"/>
              </a:rPr>
              <a:t>GPO: 1 Amp, 24V DC Max</a:t>
            </a:r>
            <a:endParaRPr lang="en-US" sz="1000" b="1" i="1" dirty="0">
              <a:solidFill>
                <a:srgbClr val="C0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00641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4" name="Diagram 3">
            <a:extLst>
              <a:ext uri="{FF2B5EF4-FFF2-40B4-BE49-F238E27FC236}">
                <a16:creationId xmlns:a16="http://schemas.microsoft.com/office/drawing/2014/main" id="{1AB202F0-D96F-9A57-5C44-A5B0A4808110}"/>
              </a:ext>
            </a:extLst>
          </p:cNvPr>
          <p:cNvGraphicFramePr/>
          <p:nvPr>
            <p:extLst>
              <p:ext uri="{D42A27DB-BD31-4B8C-83A1-F6EECF244321}">
                <p14:modId xmlns:p14="http://schemas.microsoft.com/office/powerpoint/2010/main" val="181603810"/>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03317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841C3B-E090-FD5B-06FA-3308F4724EBD}"/>
              </a:ext>
            </a:extLst>
          </p:cNvPr>
          <p:cNvPicPr>
            <a:picLocks noChangeAspect="1"/>
          </p:cNvPicPr>
          <p:nvPr/>
        </p:nvPicPr>
        <p:blipFill>
          <a:blip r:embed="rId4"/>
          <a:stretch>
            <a:fillRect/>
          </a:stretch>
        </p:blipFill>
        <p:spPr>
          <a:xfrm>
            <a:off x="838200" y="2112202"/>
            <a:ext cx="4377768" cy="2416349"/>
          </a:xfrm>
          <a:prstGeom prst="rect">
            <a:avLst/>
          </a:prstGeom>
        </p:spPr>
      </p:pic>
      <p:sp>
        <p:nvSpPr>
          <p:cNvPr id="2" name="Title 1"/>
          <p:cNvSpPr>
            <a:spLocks noGrp="1"/>
          </p:cNvSpPr>
          <p:nvPr>
            <p:ph type="title"/>
          </p:nvPr>
        </p:nvSpPr>
        <p:spPr/>
        <p:txBody>
          <a:bodyPr/>
          <a:lstStyle/>
          <a:p>
            <a:r>
              <a:rPr lang="en-US" dirty="0"/>
              <a:t>CineLife+ 2K System Overview</a:t>
            </a:r>
          </a:p>
        </p:txBody>
      </p:sp>
      <p:sp>
        <p:nvSpPr>
          <p:cNvPr id="13" name="TextBox 12"/>
          <p:cNvSpPr txBox="1"/>
          <p:nvPr/>
        </p:nvSpPr>
        <p:spPr>
          <a:xfrm>
            <a:off x="5546217" y="4493524"/>
            <a:ext cx="2928366"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Marriage Ring Tamper Switch</a:t>
            </a:r>
          </a:p>
        </p:txBody>
      </p:sp>
      <p:pic>
        <p:nvPicPr>
          <p:cNvPr id="4098" name="Picture 2">
            <a:extLst>
              <a:ext uri="{FF2B5EF4-FFF2-40B4-BE49-F238E27FC236}">
                <a16:creationId xmlns:a16="http://schemas.microsoft.com/office/drawing/2014/main" id="{7089CEDE-00FB-A7F1-7731-10F9F1E1C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2720" y="2200315"/>
            <a:ext cx="3195360" cy="2221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B838351-004B-369D-F9E6-F2360E3E79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30" t="24734" r="53938" b="63113"/>
          <a:stretch/>
        </p:blipFill>
        <p:spPr bwMode="auto">
          <a:xfrm>
            <a:off x="7010400" y="736666"/>
            <a:ext cx="1176699" cy="110080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cxnSp>
        <p:nvCxnSpPr>
          <p:cNvPr id="11" name="Straight Arrow Connector 10"/>
          <p:cNvCxnSpPr>
            <a:cxnSpLocks/>
            <a:stCxn id="29" idx="0"/>
          </p:cNvCxnSpPr>
          <p:nvPr/>
        </p:nvCxnSpPr>
        <p:spPr bwMode="auto">
          <a:xfrm flipV="1">
            <a:off x="6743700" y="1866334"/>
            <a:ext cx="723900" cy="93401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EE8FB9D6-297A-5083-8459-12C7C9934492}"/>
              </a:ext>
            </a:extLst>
          </p:cNvPr>
          <p:cNvSpPr txBox="1"/>
          <p:nvPr/>
        </p:nvSpPr>
        <p:spPr>
          <a:xfrm>
            <a:off x="633274" y="742950"/>
            <a:ext cx="5234126" cy="1123384"/>
          </a:xfrm>
          <a:prstGeom prst="rect">
            <a:avLst/>
          </a:prstGeom>
          <a:noFill/>
        </p:spPr>
        <p:txBody>
          <a:bodyPr wrap="square" rtlCol="0">
            <a:spAutoFit/>
          </a:bodyPr>
          <a:lstStyle/>
          <a:p>
            <a:r>
              <a:rPr lang="en-US" b="1" dirty="0">
                <a:solidFill>
                  <a:schemeClr val="bg1"/>
                </a:solidFill>
                <a:latin typeface="Calibri" panose="020F0502020204030204" pitchFamily="34" charset="0"/>
              </a:rPr>
              <a:t>Marriage Switch:</a:t>
            </a:r>
          </a:p>
          <a:p>
            <a:endParaRPr lang="en-US"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Here we can see our IMB marriage switches:</a:t>
            </a:r>
            <a:endParaRPr lang="en-US" b="1" dirty="0">
              <a:solidFill>
                <a:schemeClr val="bg1"/>
              </a:solidFill>
              <a:latin typeface="Calibri" panose="020F0502020204030204" pitchFamily="34" charset="0"/>
            </a:endParaRPr>
          </a:p>
        </p:txBody>
      </p:sp>
      <p:sp>
        <p:nvSpPr>
          <p:cNvPr id="29" name="Rectangle 28">
            <a:extLst>
              <a:ext uri="{FF2B5EF4-FFF2-40B4-BE49-F238E27FC236}">
                <a16:creationId xmlns:a16="http://schemas.microsoft.com/office/drawing/2014/main" id="{8BB36A0E-FBD2-A16F-DBE2-CBA1DFE3E13A}"/>
              </a:ext>
            </a:extLst>
          </p:cNvPr>
          <p:cNvSpPr/>
          <p:nvPr/>
        </p:nvSpPr>
        <p:spPr bwMode="auto">
          <a:xfrm>
            <a:off x="6629400" y="2800350"/>
            <a:ext cx="228600" cy="2286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34" name="Rectangle 33">
            <a:extLst>
              <a:ext uri="{FF2B5EF4-FFF2-40B4-BE49-F238E27FC236}">
                <a16:creationId xmlns:a16="http://schemas.microsoft.com/office/drawing/2014/main" id="{52EA5652-2004-7D56-2956-482E2E219051}"/>
              </a:ext>
            </a:extLst>
          </p:cNvPr>
          <p:cNvSpPr/>
          <p:nvPr/>
        </p:nvSpPr>
        <p:spPr bwMode="auto">
          <a:xfrm>
            <a:off x="2971800" y="3277167"/>
            <a:ext cx="1676400" cy="4375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830529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part&#10;&#10;Description automatically generated">
            <a:extLst>
              <a:ext uri="{FF2B5EF4-FFF2-40B4-BE49-F238E27FC236}">
                <a16:creationId xmlns:a16="http://schemas.microsoft.com/office/drawing/2014/main" id="{CEDEDD73-72A5-C4D4-0853-1F554F134A44}"/>
              </a:ext>
            </a:extLst>
          </p:cNvPr>
          <p:cNvPicPr>
            <a:picLocks noChangeAspect="1"/>
          </p:cNvPicPr>
          <p:nvPr/>
        </p:nvPicPr>
        <p:blipFill rotWithShape="1">
          <a:blip r:embed="rId4">
            <a:extLst>
              <a:ext uri="{28A0092B-C50C-407E-A947-70E740481C1C}">
                <a14:useLocalDpi xmlns:a14="http://schemas.microsoft.com/office/drawing/2010/main" val="0"/>
              </a:ext>
            </a:extLst>
          </a:blip>
          <a:srcRect l="6666" t="36033" r="6666" b="29534"/>
          <a:stretch/>
        </p:blipFill>
        <p:spPr>
          <a:xfrm rot="10800000">
            <a:off x="5303198" y="630706"/>
            <a:ext cx="3604903" cy="1074193"/>
          </a:xfrm>
          <a:prstGeom prst="rect">
            <a:avLst/>
          </a:prstGeom>
        </p:spPr>
      </p:pic>
      <p:pic>
        <p:nvPicPr>
          <p:cNvPr id="12" name="Picture 11">
            <a:extLst>
              <a:ext uri="{FF2B5EF4-FFF2-40B4-BE49-F238E27FC236}">
                <a16:creationId xmlns:a16="http://schemas.microsoft.com/office/drawing/2014/main" id="{45841C3B-E090-FD5B-06FA-3308F4724EBD}"/>
              </a:ext>
            </a:extLst>
          </p:cNvPr>
          <p:cNvPicPr>
            <a:picLocks noChangeAspect="1"/>
          </p:cNvPicPr>
          <p:nvPr/>
        </p:nvPicPr>
        <p:blipFill>
          <a:blip r:embed="rId5"/>
          <a:stretch>
            <a:fillRect/>
          </a:stretch>
        </p:blipFill>
        <p:spPr>
          <a:xfrm>
            <a:off x="838200" y="2112202"/>
            <a:ext cx="4377768" cy="2416349"/>
          </a:xfrm>
          <a:prstGeom prst="rect">
            <a:avLst/>
          </a:prstGeom>
        </p:spPr>
      </p:pic>
      <p:sp>
        <p:nvSpPr>
          <p:cNvPr id="2" name="Title 1"/>
          <p:cNvSpPr>
            <a:spLocks noGrp="1"/>
          </p:cNvSpPr>
          <p:nvPr>
            <p:ph type="title"/>
          </p:nvPr>
        </p:nvSpPr>
        <p:spPr/>
        <p:txBody>
          <a:bodyPr/>
          <a:lstStyle/>
          <a:p>
            <a:r>
              <a:rPr lang="en-US" dirty="0"/>
              <a:t>CineLife+ 2K System Overview</a:t>
            </a:r>
          </a:p>
        </p:txBody>
      </p:sp>
      <p:sp>
        <p:nvSpPr>
          <p:cNvPr id="13" name="TextBox 12"/>
          <p:cNvSpPr txBox="1"/>
          <p:nvPr/>
        </p:nvSpPr>
        <p:spPr>
          <a:xfrm>
            <a:off x="5935021" y="4392221"/>
            <a:ext cx="2590453"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SPB2 Tamper Switch/Lock</a:t>
            </a:r>
          </a:p>
        </p:txBody>
      </p:sp>
      <p:cxnSp>
        <p:nvCxnSpPr>
          <p:cNvPr id="11" name="Straight Arrow Connector 10"/>
          <p:cNvCxnSpPr>
            <a:cxnSpLocks/>
          </p:cNvCxnSpPr>
          <p:nvPr/>
        </p:nvCxnSpPr>
        <p:spPr bwMode="auto">
          <a:xfrm flipV="1">
            <a:off x="3313471" y="1248074"/>
            <a:ext cx="2553929" cy="2297684"/>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EE8FB9D6-297A-5083-8459-12C7C9934492}"/>
              </a:ext>
            </a:extLst>
          </p:cNvPr>
          <p:cNvSpPr txBox="1"/>
          <p:nvPr/>
        </p:nvSpPr>
        <p:spPr>
          <a:xfrm>
            <a:off x="633274" y="742950"/>
            <a:ext cx="5234126" cy="1123384"/>
          </a:xfrm>
          <a:prstGeom prst="rect">
            <a:avLst/>
          </a:prstGeom>
          <a:noFill/>
        </p:spPr>
        <p:txBody>
          <a:bodyPr wrap="square" rtlCol="0">
            <a:spAutoFit/>
          </a:bodyPr>
          <a:lstStyle/>
          <a:p>
            <a:r>
              <a:rPr lang="en-US" b="1" dirty="0">
                <a:solidFill>
                  <a:schemeClr val="bg1"/>
                </a:solidFill>
                <a:latin typeface="Calibri" panose="020F0502020204030204" pitchFamily="34" charset="0"/>
              </a:rPr>
              <a:t>SPB2 Switch:</a:t>
            </a:r>
          </a:p>
          <a:p>
            <a:endParaRPr lang="en-US"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Here we can see our SPB2 switch:</a:t>
            </a:r>
            <a:endParaRPr lang="en-US" b="1" dirty="0">
              <a:solidFill>
                <a:schemeClr val="bg1"/>
              </a:solidFill>
              <a:latin typeface="Calibri" panose="020F0502020204030204" pitchFamily="34" charset="0"/>
            </a:endParaRPr>
          </a:p>
        </p:txBody>
      </p:sp>
      <p:sp>
        <p:nvSpPr>
          <p:cNvPr id="3" name="Rectangle 2">
            <a:extLst>
              <a:ext uri="{FF2B5EF4-FFF2-40B4-BE49-F238E27FC236}">
                <a16:creationId xmlns:a16="http://schemas.microsoft.com/office/drawing/2014/main" id="{352E6937-1E7F-37B5-EE02-1FE438AC3319}"/>
              </a:ext>
            </a:extLst>
          </p:cNvPr>
          <p:cNvSpPr/>
          <p:nvPr/>
        </p:nvSpPr>
        <p:spPr bwMode="auto">
          <a:xfrm>
            <a:off x="2971800" y="3562350"/>
            <a:ext cx="609600" cy="4375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9" name="Picture 8" descr="A close-up of a machine&#10;&#10;Description automatically generated">
            <a:extLst>
              <a:ext uri="{FF2B5EF4-FFF2-40B4-BE49-F238E27FC236}">
                <a16:creationId xmlns:a16="http://schemas.microsoft.com/office/drawing/2014/main" id="{A01E5869-5782-F391-9C23-99C57D3B16DB}"/>
              </a:ext>
            </a:extLst>
          </p:cNvPr>
          <p:cNvPicPr>
            <a:picLocks noChangeAspect="1"/>
          </p:cNvPicPr>
          <p:nvPr/>
        </p:nvPicPr>
        <p:blipFill rotWithShape="1">
          <a:blip r:embed="rId6">
            <a:extLst>
              <a:ext uri="{28A0092B-C50C-407E-A947-70E740481C1C}">
                <a14:useLocalDpi xmlns:a14="http://schemas.microsoft.com/office/drawing/2010/main" val="0"/>
              </a:ext>
            </a:extLst>
          </a:blip>
          <a:srcRect l="53951" t="26296" b="41111"/>
          <a:stretch/>
        </p:blipFill>
        <p:spPr>
          <a:xfrm>
            <a:off x="5971545" y="1894140"/>
            <a:ext cx="2553929" cy="2410143"/>
          </a:xfrm>
          <a:prstGeom prst="rect">
            <a:avLst/>
          </a:prstGeom>
        </p:spPr>
      </p:pic>
      <p:sp>
        <p:nvSpPr>
          <p:cNvPr id="10" name="Rectangle 9">
            <a:extLst>
              <a:ext uri="{FF2B5EF4-FFF2-40B4-BE49-F238E27FC236}">
                <a16:creationId xmlns:a16="http://schemas.microsoft.com/office/drawing/2014/main" id="{585B6E32-D522-719D-F2EF-1D89C6F33CEE}"/>
              </a:ext>
            </a:extLst>
          </p:cNvPr>
          <p:cNvSpPr/>
          <p:nvPr/>
        </p:nvSpPr>
        <p:spPr bwMode="auto">
          <a:xfrm>
            <a:off x="4495799" y="3599571"/>
            <a:ext cx="824313" cy="4375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14" name="Straight Arrow Connector 13">
            <a:extLst>
              <a:ext uri="{FF2B5EF4-FFF2-40B4-BE49-F238E27FC236}">
                <a16:creationId xmlns:a16="http://schemas.microsoft.com/office/drawing/2014/main" id="{F807987B-059B-454B-E25D-B52420E56119}"/>
              </a:ext>
            </a:extLst>
          </p:cNvPr>
          <p:cNvCxnSpPr>
            <a:cxnSpLocks/>
            <a:stCxn id="10" idx="3"/>
          </p:cNvCxnSpPr>
          <p:nvPr/>
        </p:nvCxnSpPr>
        <p:spPr bwMode="auto">
          <a:xfrm flipV="1">
            <a:off x="5320112" y="3818362"/>
            <a:ext cx="1302865" cy="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17" name="Rectangle 16">
            <a:extLst>
              <a:ext uri="{FF2B5EF4-FFF2-40B4-BE49-F238E27FC236}">
                <a16:creationId xmlns:a16="http://schemas.microsoft.com/office/drawing/2014/main" id="{3BF8FAB2-CB0E-AABC-5CB6-1F2A63429B37}"/>
              </a:ext>
            </a:extLst>
          </p:cNvPr>
          <p:cNvSpPr/>
          <p:nvPr/>
        </p:nvSpPr>
        <p:spPr bwMode="auto">
          <a:xfrm>
            <a:off x="6620972" y="3597727"/>
            <a:ext cx="824313" cy="4375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2385047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up of a computer&#10;&#10;Description automatically generated">
            <a:extLst>
              <a:ext uri="{FF2B5EF4-FFF2-40B4-BE49-F238E27FC236}">
                <a16:creationId xmlns:a16="http://schemas.microsoft.com/office/drawing/2014/main" id="{8CBD27BB-430A-F398-6DEE-85F22DE228BE}"/>
              </a:ext>
            </a:extLst>
          </p:cNvPr>
          <p:cNvPicPr>
            <a:picLocks noChangeAspect="1"/>
          </p:cNvPicPr>
          <p:nvPr/>
        </p:nvPicPr>
        <p:blipFill rotWithShape="1">
          <a:blip r:embed="rId4">
            <a:extLst>
              <a:ext uri="{28A0092B-C50C-407E-A947-70E740481C1C}">
                <a14:useLocalDpi xmlns:a14="http://schemas.microsoft.com/office/drawing/2010/main" val="0"/>
              </a:ext>
            </a:extLst>
          </a:blip>
          <a:srcRect t="13110" b="7807"/>
          <a:stretch/>
        </p:blipFill>
        <p:spPr>
          <a:xfrm>
            <a:off x="5029200" y="771571"/>
            <a:ext cx="4024311" cy="4243401"/>
          </a:xfrm>
          <a:prstGeom prst="rect">
            <a:avLst/>
          </a:prstGeom>
        </p:spPr>
      </p:pic>
      <p:pic>
        <p:nvPicPr>
          <p:cNvPr id="18" name="Picture 17" descr="A close-up of a computer&#10;&#10;Description automatically generated">
            <a:extLst>
              <a:ext uri="{FF2B5EF4-FFF2-40B4-BE49-F238E27FC236}">
                <a16:creationId xmlns:a16="http://schemas.microsoft.com/office/drawing/2014/main" id="{1D36A422-503D-3114-5028-B76B6F29B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28" y="1857314"/>
            <a:ext cx="2328863" cy="3105150"/>
          </a:xfrm>
          <a:prstGeom prst="rect">
            <a:avLst/>
          </a:prstGeom>
        </p:spPr>
      </p:pic>
      <p:sp>
        <p:nvSpPr>
          <p:cNvPr id="2" name="Title 1"/>
          <p:cNvSpPr>
            <a:spLocks noGrp="1"/>
          </p:cNvSpPr>
          <p:nvPr>
            <p:ph type="title"/>
          </p:nvPr>
        </p:nvSpPr>
        <p:spPr/>
        <p:txBody>
          <a:bodyPr/>
          <a:lstStyle/>
          <a:p>
            <a:r>
              <a:rPr lang="en-US" dirty="0"/>
              <a:t>CineLife+ 2K System Overview</a:t>
            </a:r>
          </a:p>
        </p:txBody>
      </p:sp>
      <p:sp>
        <p:nvSpPr>
          <p:cNvPr id="4" name="TextBox 3"/>
          <p:cNvSpPr txBox="1"/>
          <p:nvPr/>
        </p:nvSpPr>
        <p:spPr>
          <a:xfrm>
            <a:off x="2868377" y="3817283"/>
            <a:ext cx="1551224" cy="1200329"/>
          </a:xfrm>
          <a:prstGeom prst="rect">
            <a:avLst/>
          </a:prstGeom>
          <a:noFill/>
          <a:ln w="25400">
            <a:solidFill>
              <a:srgbClr val="2A6EBB"/>
            </a:solidFill>
          </a:ln>
        </p:spPr>
        <p:txBody>
          <a:bodyPr wrap="square" rtlCol="0">
            <a:spAutoFit/>
          </a:bodyPr>
          <a:lstStyle/>
          <a:p>
            <a:pPr algn="ctr"/>
            <a:r>
              <a:rPr lang="en-US" sz="1800" dirty="0">
                <a:solidFill>
                  <a:srgbClr val="6F9AD3"/>
                </a:solidFill>
                <a:latin typeface="Calibri" panose="020F0502020204030204" pitchFamily="34" charset="0"/>
                <a:cs typeface="Calibri" panose="020F0502020204030204" pitchFamily="34" charset="0"/>
              </a:rPr>
              <a:t>Series 2 IMB Interface (Power and Signal)</a:t>
            </a:r>
          </a:p>
        </p:txBody>
      </p:sp>
      <p:sp>
        <p:nvSpPr>
          <p:cNvPr id="5" name="Up Arrow 4"/>
          <p:cNvSpPr/>
          <p:nvPr/>
        </p:nvSpPr>
        <p:spPr bwMode="auto">
          <a:xfrm rot="5400000">
            <a:off x="4525645" y="3761266"/>
            <a:ext cx="348342" cy="609601"/>
          </a:xfrm>
          <a:prstGeom prst="upArrow">
            <a:avLst/>
          </a:prstGeom>
          <a:solidFill>
            <a:srgbClr val="2A6EBB"/>
          </a:solidFill>
          <a:ln w="9525" cap="flat" cmpd="sng" algn="ctr">
            <a:noFill/>
            <a:prstDash val="solid"/>
            <a:round/>
            <a:headEnd type="none" w="med" len="med"/>
            <a:tailEnd type="none" w="med" len="med"/>
          </a:ln>
          <a:effectLst>
            <a:softEdge rad="127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 name="Oval 6"/>
          <p:cNvSpPr/>
          <p:nvPr/>
        </p:nvSpPr>
        <p:spPr bwMode="auto">
          <a:xfrm>
            <a:off x="5029201" y="2724150"/>
            <a:ext cx="533400" cy="2314165"/>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8" name="Oval 7"/>
          <p:cNvSpPr/>
          <p:nvPr/>
        </p:nvSpPr>
        <p:spPr bwMode="auto">
          <a:xfrm rot="5400000">
            <a:off x="8308174" y="1453683"/>
            <a:ext cx="348342" cy="38100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Oval 10"/>
          <p:cNvSpPr/>
          <p:nvPr/>
        </p:nvSpPr>
        <p:spPr bwMode="auto">
          <a:xfrm rot="5400000">
            <a:off x="8221113" y="1070663"/>
            <a:ext cx="426824" cy="38100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Oval 13"/>
          <p:cNvSpPr/>
          <p:nvPr/>
        </p:nvSpPr>
        <p:spPr bwMode="auto">
          <a:xfrm>
            <a:off x="457200" y="2400812"/>
            <a:ext cx="1752601" cy="24384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Up Arrow 14"/>
          <p:cNvSpPr/>
          <p:nvPr/>
        </p:nvSpPr>
        <p:spPr bwMode="auto">
          <a:xfrm rot="16200000">
            <a:off x="2343318" y="3746968"/>
            <a:ext cx="348342" cy="767772"/>
          </a:xfrm>
          <a:prstGeom prst="upArrow">
            <a:avLst/>
          </a:prstGeom>
          <a:solidFill>
            <a:srgbClr val="2A6EBB"/>
          </a:solidFill>
          <a:ln w="9525" cap="flat" cmpd="sng" algn="ctr">
            <a:noFill/>
            <a:prstDash val="solid"/>
            <a:round/>
            <a:headEnd type="none" w="med" len="med"/>
            <a:tailEnd type="none" w="med" len="med"/>
          </a:ln>
          <a:effectLst>
            <a:softEdge rad="127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8241D06-9E4D-11D7-A4A4-BE2AA7240058}"/>
              </a:ext>
            </a:extLst>
          </p:cNvPr>
          <p:cNvSpPr txBox="1"/>
          <p:nvPr/>
        </p:nvSpPr>
        <p:spPr>
          <a:xfrm>
            <a:off x="633274" y="742950"/>
            <a:ext cx="5234126" cy="1415772"/>
          </a:xfrm>
          <a:prstGeom prst="rect">
            <a:avLst/>
          </a:prstGeom>
          <a:noFill/>
        </p:spPr>
        <p:txBody>
          <a:bodyPr wrap="square" rtlCol="0">
            <a:spAutoFit/>
          </a:bodyPr>
          <a:lstStyle/>
          <a:p>
            <a:r>
              <a:rPr lang="en-US" b="1" dirty="0">
                <a:solidFill>
                  <a:schemeClr val="bg1"/>
                </a:solidFill>
                <a:latin typeface="Calibri" panose="020F0502020204030204" pitchFamily="34" charset="0"/>
              </a:rPr>
              <a:t>IMB Connectivity:</a:t>
            </a:r>
          </a:p>
          <a:p>
            <a:endParaRPr lang="en-US" sz="1900"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Here we can see our IMB connectivity:</a:t>
            </a:r>
          </a:p>
          <a:p>
            <a:endParaRPr lang="en-US" b="1" dirty="0">
              <a:solidFill>
                <a:schemeClr val="bg1"/>
              </a:solidFill>
              <a:latin typeface="Calibri" panose="020F0502020204030204" pitchFamily="34" charset="0"/>
            </a:endParaRPr>
          </a:p>
        </p:txBody>
      </p:sp>
      <p:sp>
        <p:nvSpPr>
          <p:cNvPr id="12" name="Up Arrow 11"/>
          <p:cNvSpPr/>
          <p:nvPr/>
        </p:nvSpPr>
        <p:spPr bwMode="auto">
          <a:xfrm rot="4483551">
            <a:off x="6207040" y="-269551"/>
            <a:ext cx="278753" cy="3986740"/>
          </a:xfrm>
          <a:prstGeom prst="upArrow">
            <a:avLst/>
          </a:prstGeom>
          <a:solidFill>
            <a:srgbClr val="2A6EBB"/>
          </a:solidFill>
          <a:ln w="9525" cap="flat" cmpd="sng" algn="ctr">
            <a:noFill/>
            <a:prstDash val="solid"/>
            <a:round/>
            <a:headEnd type="none" w="med" len="med"/>
            <a:tailEnd type="none" w="med" len="med"/>
          </a:ln>
          <a:effectLst>
            <a:softEdge rad="127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9" name="Up Arrow 8"/>
          <p:cNvSpPr/>
          <p:nvPr/>
        </p:nvSpPr>
        <p:spPr bwMode="auto">
          <a:xfrm rot="4380333">
            <a:off x="6171499" y="229030"/>
            <a:ext cx="348342" cy="4071469"/>
          </a:xfrm>
          <a:prstGeom prst="upArrow">
            <a:avLst/>
          </a:prstGeom>
          <a:solidFill>
            <a:srgbClr val="2A6EBB"/>
          </a:solidFill>
          <a:ln w="9525" cap="flat" cmpd="sng" algn="ctr">
            <a:noFill/>
            <a:prstDash val="solid"/>
            <a:round/>
            <a:headEnd type="none" w="med" len="med"/>
            <a:tailEnd type="none" w="med" len="med"/>
          </a:ln>
          <a:effectLst>
            <a:softEdge rad="1270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6" name="TextBox 5"/>
          <p:cNvSpPr txBox="1"/>
          <p:nvPr/>
        </p:nvSpPr>
        <p:spPr>
          <a:xfrm>
            <a:off x="2992644" y="2549870"/>
            <a:ext cx="1744003" cy="646331"/>
          </a:xfrm>
          <a:prstGeom prst="rect">
            <a:avLst/>
          </a:prstGeom>
          <a:solidFill>
            <a:schemeClr val="tx1"/>
          </a:solidFill>
          <a:ln w="25400">
            <a:solidFill>
              <a:srgbClr val="2A6EBB"/>
            </a:solidFill>
          </a:ln>
        </p:spPr>
        <p:txBody>
          <a:bodyPr wrap="square" rtlCol="0">
            <a:spAutoFit/>
          </a:bodyPr>
          <a:lstStyle/>
          <a:p>
            <a:pPr algn="ctr"/>
            <a:r>
              <a:rPr lang="en-US" sz="1800" dirty="0">
                <a:solidFill>
                  <a:srgbClr val="6F9AD3"/>
                </a:solidFill>
                <a:latin typeface="Calibri" panose="020F0502020204030204" pitchFamily="34" charset="0"/>
                <a:cs typeface="Calibri" panose="020F0502020204030204" pitchFamily="34" charset="0"/>
              </a:rPr>
              <a:t>Series 4 IMB Interface</a:t>
            </a:r>
          </a:p>
        </p:txBody>
      </p:sp>
      <p:sp>
        <p:nvSpPr>
          <p:cNvPr id="10" name="TextBox 9"/>
          <p:cNvSpPr txBox="1"/>
          <p:nvPr/>
        </p:nvSpPr>
        <p:spPr>
          <a:xfrm>
            <a:off x="2750119" y="1788574"/>
            <a:ext cx="2213169" cy="646331"/>
          </a:xfrm>
          <a:prstGeom prst="rect">
            <a:avLst/>
          </a:prstGeom>
          <a:solidFill>
            <a:schemeClr val="tx1"/>
          </a:solidFill>
          <a:ln w="25400">
            <a:solidFill>
              <a:srgbClr val="2A6EBB"/>
            </a:solidFill>
          </a:ln>
        </p:spPr>
        <p:txBody>
          <a:bodyPr wrap="square" rtlCol="0">
            <a:spAutoFit/>
          </a:bodyPr>
          <a:lstStyle/>
          <a:p>
            <a:pPr algn="ctr"/>
            <a:r>
              <a:rPr lang="en-US" sz="1800" dirty="0">
                <a:solidFill>
                  <a:srgbClr val="6F9AD3"/>
                </a:solidFill>
                <a:latin typeface="Calibri" panose="020F0502020204030204" pitchFamily="34" charset="0"/>
                <a:cs typeface="Calibri" panose="020F0502020204030204" pitchFamily="34" charset="0"/>
              </a:rPr>
              <a:t>Power for Series 4 IMB</a:t>
            </a:r>
          </a:p>
        </p:txBody>
      </p:sp>
    </p:spTree>
    <p:custDataLst>
      <p:tags r:id="rId1"/>
    </p:custDataLst>
    <p:extLst>
      <p:ext uri="{BB962C8B-B14F-4D97-AF65-F5344CB8AC3E}">
        <p14:creationId xmlns:p14="http://schemas.microsoft.com/office/powerpoint/2010/main" val="2382668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5" name="TextBox 4"/>
          <p:cNvSpPr txBox="1"/>
          <p:nvPr/>
        </p:nvSpPr>
        <p:spPr>
          <a:xfrm>
            <a:off x="0" y="4497169"/>
            <a:ext cx="9144000" cy="646331"/>
          </a:xfrm>
          <a:prstGeom prst="rect">
            <a:avLst/>
          </a:prstGeom>
          <a:solidFill>
            <a:srgbClr val="FF0000"/>
          </a:solidFill>
          <a:ln w="25400">
            <a:noFill/>
          </a:ln>
        </p:spPr>
        <p:txBody>
          <a:bodyPr wrap="square" rtlCol="0">
            <a:spAutoFit/>
          </a:bodyPr>
          <a:lstStyle/>
          <a:p>
            <a:r>
              <a:rPr lang="en-US" sz="1800" dirty="0">
                <a:latin typeface="Calibri" panose="020F0502020204030204" pitchFamily="34" charset="0"/>
                <a:cs typeface="Calibri" panose="020F0502020204030204" pitchFamily="34" charset="0"/>
              </a:rPr>
              <a:t>Note: Failure to connect the power harness may be perceived as an IMB failure since the rest of the Electronics will function as expected</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1481" t="6543" r="7037" b="10494"/>
          <a:stretch/>
        </p:blipFill>
        <p:spPr>
          <a:xfrm>
            <a:off x="376339" y="1671313"/>
            <a:ext cx="2656075" cy="2028276"/>
          </a:xfrm>
          <a:prstGeom prst="rect">
            <a:avLst/>
          </a:prstGeom>
        </p:spPr>
      </p:pic>
      <p:sp>
        <p:nvSpPr>
          <p:cNvPr id="8" name="TextBox 7"/>
          <p:cNvSpPr txBox="1"/>
          <p:nvPr/>
        </p:nvSpPr>
        <p:spPr>
          <a:xfrm>
            <a:off x="4080949" y="3124544"/>
            <a:ext cx="778226"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Power</a:t>
            </a:r>
          </a:p>
        </p:txBody>
      </p:sp>
      <p:sp>
        <p:nvSpPr>
          <p:cNvPr id="9" name="TextBox 8"/>
          <p:cNvSpPr txBox="1"/>
          <p:nvPr/>
        </p:nvSpPr>
        <p:spPr>
          <a:xfrm>
            <a:off x="4083502" y="3974238"/>
            <a:ext cx="737702"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Signal</a:t>
            </a:r>
          </a:p>
        </p:txBody>
      </p:sp>
      <p:sp>
        <p:nvSpPr>
          <p:cNvPr id="10" name="Oval 9"/>
          <p:cNvSpPr/>
          <p:nvPr/>
        </p:nvSpPr>
        <p:spPr bwMode="auto">
          <a:xfrm>
            <a:off x="2128978" y="1511051"/>
            <a:ext cx="509352" cy="562514"/>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Oval 10"/>
          <p:cNvSpPr/>
          <p:nvPr/>
        </p:nvSpPr>
        <p:spPr bwMode="auto">
          <a:xfrm>
            <a:off x="2683240" y="1860154"/>
            <a:ext cx="524874" cy="6070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13" name="Straight Arrow Connector 12"/>
          <p:cNvCxnSpPr>
            <a:stCxn id="8" idx="0"/>
            <a:endCxn id="11" idx="5"/>
          </p:cNvCxnSpPr>
          <p:nvPr/>
        </p:nvCxnSpPr>
        <p:spPr bwMode="auto">
          <a:xfrm flipH="1" flipV="1">
            <a:off x="3131248" y="2378343"/>
            <a:ext cx="1338814" cy="746201"/>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15" name="Straight Arrow Connector 14"/>
          <p:cNvCxnSpPr>
            <a:cxnSpLocks/>
            <a:stCxn id="9" idx="0"/>
            <a:endCxn id="10" idx="4"/>
          </p:cNvCxnSpPr>
          <p:nvPr/>
        </p:nvCxnSpPr>
        <p:spPr bwMode="auto">
          <a:xfrm flipH="1" flipV="1">
            <a:off x="2383654" y="2073565"/>
            <a:ext cx="2068699" cy="1900673"/>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16" name="TextBox 15"/>
          <p:cNvSpPr txBox="1"/>
          <p:nvPr/>
        </p:nvSpPr>
        <p:spPr>
          <a:xfrm>
            <a:off x="994887" y="3946640"/>
            <a:ext cx="1595309"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GDC-SR 6400 C</a:t>
            </a:r>
          </a:p>
        </p:txBody>
      </p:sp>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20574"/>
          <a:stretch/>
        </p:blipFill>
        <p:spPr>
          <a:xfrm>
            <a:off x="5352986" y="1867414"/>
            <a:ext cx="2696919" cy="1606528"/>
          </a:xfrm>
          <a:prstGeom prst="rect">
            <a:avLst/>
          </a:prstGeom>
        </p:spPr>
      </p:pic>
      <p:cxnSp>
        <p:nvCxnSpPr>
          <p:cNvPr id="28" name="Straight Arrow Connector 27"/>
          <p:cNvCxnSpPr>
            <a:stCxn id="9" idx="0"/>
            <a:endCxn id="30" idx="4"/>
          </p:cNvCxnSpPr>
          <p:nvPr/>
        </p:nvCxnSpPr>
        <p:spPr bwMode="auto">
          <a:xfrm flipV="1">
            <a:off x="4452353" y="2677277"/>
            <a:ext cx="2277699" cy="1296961"/>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30" name="Oval 29"/>
          <p:cNvSpPr/>
          <p:nvPr/>
        </p:nvSpPr>
        <p:spPr bwMode="auto">
          <a:xfrm>
            <a:off x="6344746" y="1947983"/>
            <a:ext cx="770612" cy="729294"/>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35" name="Straight Arrow Connector 34"/>
          <p:cNvCxnSpPr>
            <a:stCxn id="8" idx="0"/>
            <a:endCxn id="36" idx="4"/>
          </p:cNvCxnSpPr>
          <p:nvPr/>
        </p:nvCxnSpPr>
        <p:spPr bwMode="auto">
          <a:xfrm flipV="1">
            <a:off x="4470062" y="2613959"/>
            <a:ext cx="1566227" cy="510585"/>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
        <p:nvSpPr>
          <p:cNvPr id="36" name="Oval 35"/>
          <p:cNvSpPr/>
          <p:nvPr/>
        </p:nvSpPr>
        <p:spPr bwMode="auto">
          <a:xfrm>
            <a:off x="5773852" y="2006863"/>
            <a:ext cx="524874" cy="6070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3" name="TextBox 2">
            <a:extLst>
              <a:ext uri="{FF2B5EF4-FFF2-40B4-BE49-F238E27FC236}">
                <a16:creationId xmlns:a16="http://schemas.microsoft.com/office/drawing/2014/main" id="{AC014616-FDFB-2555-CA38-838DBDCF1762}"/>
              </a:ext>
            </a:extLst>
          </p:cNvPr>
          <p:cNvSpPr txBox="1"/>
          <p:nvPr/>
        </p:nvSpPr>
        <p:spPr>
          <a:xfrm>
            <a:off x="614883" y="537468"/>
            <a:ext cx="8152777" cy="1415772"/>
          </a:xfrm>
          <a:prstGeom prst="rect">
            <a:avLst/>
          </a:prstGeom>
          <a:noFill/>
        </p:spPr>
        <p:txBody>
          <a:bodyPr wrap="square" rtlCol="0">
            <a:spAutoFit/>
          </a:bodyPr>
          <a:lstStyle/>
          <a:p>
            <a:r>
              <a:rPr lang="en-US" b="1" dirty="0">
                <a:solidFill>
                  <a:schemeClr val="bg1"/>
                </a:solidFill>
                <a:latin typeface="Calibri" panose="020F0502020204030204" pitchFamily="34" charset="0"/>
              </a:rPr>
              <a:t>IMB Connectivity:</a:t>
            </a:r>
          </a:p>
          <a:p>
            <a:endParaRPr lang="en-US" sz="1900"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Here we can see IMB connectivity harnesses for power and communication:</a:t>
            </a: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948548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200" dirty="0" err="1">
                <a:latin typeface="Calibri"/>
                <a:ea typeface="Calibri"/>
                <a:cs typeface="Calibri"/>
              </a:rPr>
              <a:t>CineLife</a:t>
            </a:r>
            <a:r>
              <a:rPr lang="en-US" sz="3200" dirty="0">
                <a:latin typeface="Calibri"/>
                <a:ea typeface="Calibri"/>
                <a:cs typeface="Calibri"/>
              </a:rPr>
              <a:t>+ 2K System Overview</a:t>
            </a:r>
            <a:endParaRPr lang="en-US" dirty="0"/>
          </a:p>
        </p:txBody>
      </p:sp>
      <p:sp>
        <p:nvSpPr>
          <p:cNvPr id="4" name="Rectangle 3"/>
          <p:cNvSpPr/>
          <p:nvPr/>
        </p:nvSpPr>
        <p:spPr>
          <a:xfrm>
            <a:off x="217306" y="666757"/>
            <a:ext cx="3976231" cy="3985706"/>
          </a:xfrm>
          <a:prstGeom prst="rect">
            <a:avLst/>
          </a:prstGeom>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eaLnBrk="0" hangingPunct="0"/>
            <a:r>
              <a:rPr lang="en-US" sz="1500" b="1" dirty="0">
                <a:solidFill>
                  <a:prstClr val="black"/>
                </a:solidFill>
                <a:latin typeface="Calibri"/>
                <a:ea typeface="ＭＳ Ｐゴシック"/>
                <a:cs typeface="Calibri"/>
              </a:rPr>
              <a:t>Selecting the IMB Type:</a:t>
            </a:r>
          </a:p>
          <a:p>
            <a:pPr marL="285115" indent="-285115" defTabSz="914378">
              <a:buFont typeface="Arial" panose="020B0604020202020204" pitchFamily="34" charset="0"/>
              <a:buChar char="•"/>
            </a:pPr>
            <a:endParaRPr lang="en-US" sz="1400" dirty="0">
              <a:solidFill>
                <a:prstClr val="black"/>
              </a:solidFill>
              <a:latin typeface="Calibri"/>
              <a:ea typeface="ＭＳ Ｐゴシック"/>
              <a:cs typeface="Calibri"/>
            </a:endParaRPr>
          </a:p>
          <a:p>
            <a:pPr marL="285115" indent="-285115" defTabSz="914378">
              <a:buFont typeface="Arial" panose="020B0604020202020204" pitchFamily="34" charset="0"/>
              <a:buChar char="•"/>
            </a:pPr>
            <a:r>
              <a:rPr lang="en-US" sz="1400" dirty="0">
                <a:solidFill>
                  <a:prstClr val="black"/>
                </a:solidFill>
                <a:latin typeface="Calibri"/>
                <a:ea typeface="ＭＳ Ｐゴシック"/>
                <a:cs typeface="Calibri"/>
              </a:rPr>
              <a:t>Installing an IMB must be done when the projector breaker is off.</a:t>
            </a:r>
          </a:p>
          <a:p>
            <a:pPr marL="285115" indent="-285115" defTabSz="914378" eaLnBrk="0" fontAlgn="base" hangingPunct="0">
              <a:spcBef>
                <a:spcPct val="0"/>
              </a:spcBef>
              <a:spcAft>
                <a:spcPct val="0"/>
              </a:spcAft>
              <a:buFont typeface="Arial" panose="020B0604020202020204" pitchFamily="34" charset="0"/>
              <a:buChar char="•"/>
            </a:pPr>
            <a:endParaRPr lang="en-US" sz="1400" dirty="0">
              <a:solidFill>
                <a:prstClr val="black"/>
              </a:solidFill>
              <a:latin typeface="Calibri" panose="020F0502020204030204" pitchFamily="34" charset="0"/>
              <a:ea typeface="ＭＳ Ｐゴシック" pitchFamily="64" charset="-128"/>
              <a:cs typeface="Calibri" panose="020F0502020204030204" pitchFamily="34" charset="0"/>
            </a:endParaRPr>
          </a:p>
          <a:p>
            <a:pPr marL="285115" indent="-285115" defTabSz="914378" eaLnBrk="0" hangingPunct="0">
              <a:buFont typeface="Arial" panose="020B0604020202020204" pitchFamily="34" charset="0"/>
              <a:buChar char="•"/>
            </a:pPr>
            <a:r>
              <a:rPr lang="en-US" sz="1400" dirty="0">
                <a:solidFill>
                  <a:prstClr val="black"/>
                </a:solidFill>
                <a:latin typeface="Calibri"/>
                <a:ea typeface="ＭＳ Ｐゴシック"/>
                <a:cs typeface="Calibri"/>
              </a:rPr>
              <a:t>After installing an IMB in a projector, you will need to specify the IMB type in order for the projector to connect properly.</a:t>
            </a:r>
          </a:p>
          <a:p>
            <a:pPr marL="285115" indent="-285115" defTabSz="914378" eaLnBrk="0" fontAlgn="base" hangingPunct="0">
              <a:spcBef>
                <a:spcPct val="0"/>
              </a:spcBef>
              <a:spcAft>
                <a:spcPct val="0"/>
              </a:spcAft>
              <a:buFont typeface="Arial" panose="020B0604020202020204" pitchFamily="34" charset="0"/>
              <a:buChar char="•"/>
            </a:pPr>
            <a:endParaRPr lang="en-US" sz="1400" dirty="0">
              <a:solidFill>
                <a:prstClr val="black"/>
              </a:solidFill>
              <a:latin typeface="Calibri" panose="020F0502020204030204" pitchFamily="34" charset="0"/>
              <a:ea typeface="ＭＳ Ｐゴシック" pitchFamily="64" charset="-128"/>
              <a:cs typeface="Calibri" panose="020F0502020204030204" pitchFamily="34" charset="0"/>
            </a:endParaRPr>
          </a:p>
          <a:p>
            <a:pPr marL="285115" indent="-285115" defTabSz="914378" eaLnBrk="0" hangingPunct="0">
              <a:buFont typeface="Arial" panose="020B0604020202020204" pitchFamily="34" charset="0"/>
              <a:buChar char="•"/>
            </a:pPr>
            <a:r>
              <a:rPr lang="en-US" sz="1400" dirty="0">
                <a:solidFill>
                  <a:prstClr val="black"/>
                </a:solidFill>
                <a:latin typeface="Calibri"/>
                <a:ea typeface="ＭＳ Ｐゴシック"/>
                <a:cs typeface="Calibri"/>
              </a:rPr>
              <a:t>The “Christie” selection is only for the IMB-S4 (this since, CineLife+ projectors do not support the IMB-S2 or IMB-S3).</a:t>
            </a:r>
          </a:p>
          <a:p>
            <a:pPr marL="285115" indent="-285115" defTabSz="914378" eaLnBrk="0" fontAlgn="base" hangingPunct="0">
              <a:spcBef>
                <a:spcPct val="0"/>
              </a:spcBef>
              <a:spcAft>
                <a:spcPct val="0"/>
              </a:spcAft>
              <a:buFont typeface="Arial" panose="020B0604020202020204" pitchFamily="34" charset="0"/>
              <a:buChar char="•"/>
            </a:pPr>
            <a:endParaRPr lang="en-US" sz="1400" dirty="0">
              <a:solidFill>
                <a:prstClr val="black"/>
              </a:solidFill>
              <a:latin typeface="Calibri" panose="020F0502020204030204" pitchFamily="34" charset="0"/>
              <a:ea typeface="ＭＳ Ｐゴシック" pitchFamily="64" charset="-128"/>
              <a:cs typeface="Calibri" panose="020F0502020204030204" pitchFamily="34" charset="0"/>
            </a:endParaRPr>
          </a:p>
          <a:p>
            <a:pPr marL="285115" indent="-285115" defTabSz="914378" eaLnBrk="0" hangingPunct="0">
              <a:buFont typeface="Arial" panose="020B0604020202020204" pitchFamily="34" charset="0"/>
              <a:buChar char="•"/>
            </a:pPr>
            <a:r>
              <a:rPr lang="en-US" sz="1400" dirty="0">
                <a:solidFill>
                  <a:prstClr val="black"/>
                </a:solidFill>
                <a:latin typeface="Calibri"/>
                <a:ea typeface="ＭＳ Ｐゴシック"/>
                <a:cs typeface="Calibri"/>
              </a:rPr>
              <a:t>Note: GDC has IMB’s that support the Series II Interface (ex: SR-1000) or the Series IV Interface (ex: SR-6400). If using a GDC and selecting GDC, the projector will auto detect between the Series II and Series IV interface.</a:t>
            </a:r>
          </a:p>
        </p:txBody>
      </p:sp>
      <p:pic>
        <p:nvPicPr>
          <p:cNvPr id="6" name="Picture 5">
            <a:extLst>
              <a:ext uri="{FF2B5EF4-FFF2-40B4-BE49-F238E27FC236}">
                <a16:creationId xmlns:a16="http://schemas.microsoft.com/office/drawing/2014/main" id="{3613BBA1-C19F-2424-7974-D6E2697E77CD}"/>
              </a:ext>
            </a:extLst>
          </p:cNvPr>
          <p:cNvPicPr>
            <a:picLocks noChangeAspect="1"/>
          </p:cNvPicPr>
          <p:nvPr/>
        </p:nvPicPr>
        <p:blipFill>
          <a:blip r:embed="rId4"/>
          <a:stretch>
            <a:fillRect/>
          </a:stretch>
        </p:blipFill>
        <p:spPr>
          <a:xfrm>
            <a:off x="4793708" y="2906406"/>
            <a:ext cx="3854993" cy="2012472"/>
          </a:xfrm>
          <a:prstGeom prst="rect">
            <a:avLst/>
          </a:prstGeom>
        </p:spPr>
      </p:pic>
      <p:pic>
        <p:nvPicPr>
          <p:cNvPr id="7" name="Picture 6">
            <a:extLst>
              <a:ext uri="{FF2B5EF4-FFF2-40B4-BE49-F238E27FC236}">
                <a16:creationId xmlns:a16="http://schemas.microsoft.com/office/drawing/2014/main" id="{2071E925-9F4A-BF0C-D46F-479D3F54C451}"/>
              </a:ext>
            </a:extLst>
          </p:cNvPr>
          <p:cNvPicPr>
            <a:picLocks noChangeAspect="1"/>
          </p:cNvPicPr>
          <p:nvPr/>
        </p:nvPicPr>
        <p:blipFill rotWithShape="1">
          <a:blip r:embed="rId5"/>
          <a:srcRect l="31564" t="12846" r="14868" b="46059"/>
          <a:stretch/>
        </p:blipFill>
        <p:spPr>
          <a:xfrm>
            <a:off x="4316214" y="590550"/>
            <a:ext cx="4675387" cy="1869828"/>
          </a:xfrm>
          <a:prstGeom prst="rect">
            <a:avLst/>
          </a:prstGeom>
          <a:ln w="28575">
            <a:solidFill>
              <a:srgbClr val="FF0000"/>
            </a:solidFill>
          </a:ln>
        </p:spPr>
      </p:pic>
      <p:sp>
        <p:nvSpPr>
          <p:cNvPr id="8" name="Rectangle 7">
            <a:extLst>
              <a:ext uri="{FF2B5EF4-FFF2-40B4-BE49-F238E27FC236}">
                <a16:creationId xmlns:a16="http://schemas.microsoft.com/office/drawing/2014/main" id="{12986A39-2834-87C1-4418-A2F94ADBFF0E}"/>
              </a:ext>
            </a:extLst>
          </p:cNvPr>
          <p:cNvSpPr/>
          <p:nvPr/>
        </p:nvSpPr>
        <p:spPr bwMode="auto">
          <a:xfrm>
            <a:off x="6004737" y="3110024"/>
            <a:ext cx="2057400" cy="901109"/>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cxnSp>
        <p:nvCxnSpPr>
          <p:cNvPr id="10" name="Straight Arrow Connector 9">
            <a:extLst>
              <a:ext uri="{FF2B5EF4-FFF2-40B4-BE49-F238E27FC236}">
                <a16:creationId xmlns:a16="http://schemas.microsoft.com/office/drawing/2014/main" id="{60863F2D-11A6-2FD5-9862-3E1BA2712CA2}"/>
              </a:ext>
            </a:extLst>
          </p:cNvPr>
          <p:cNvCxnSpPr/>
          <p:nvPr/>
        </p:nvCxnSpPr>
        <p:spPr bwMode="auto">
          <a:xfrm flipH="1" flipV="1">
            <a:off x="6721204" y="2550509"/>
            <a:ext cx="95693" cy="45770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3868460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8" name="TextBox 7">
            <a:extLst>
              <a:ext uri="{FF2B5EF4-FFF2-40B4-BE49-F238E27FC236}">
                <a16:creationId xmlns:a16="http://schemas.microsoft.com/office/drawing/2014/main" id="{4A70BDF3-9AB9-578C-EE3E-0446F4586970}"/>
              </a:ext>
            </a:extLst>
          </p:cNvPr>
          <p:cNvSpPr txBox="1"/>
          <p:nvPr/>
        </p:nvSpPr>
        <p:spPr>
          <a:xfrm>
            <a:off x="633274" y="464657"/>
            <a:ext cx="8053526" cy="1123384"/>
          </a:xfrm>
          <a:prstGeom prst="rect">
            <a:avLst/>
          </a:prstGeom>
          <a:noFill/>
        </p:spPr>
        <p:txBody>
          <a:bodyPr wrap="square" rtlCol="0">
            <a:spAutoFit/>
          </a:bodyPr>
          <a:lstStyle/>
          <a:p>
            <a:r>
              <a:rPr lang="en-US" b="1" dirty="0">
                <a:solidFill>
                  <a:schemeClr val="bg1"/>
                </a:solidFill>
                <a:latin typeface="Calibri" panose="020F0502020204030204" pitchFamily="34" charset="0"/>
              </a:rPr>
              <a:t>Marriage Ring and Switch</a:t>
            </a:r>
            <a:endParaRPr lang="en-US" sz="1900"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Here we can see our Marriage components:</a:t>
            </a:r>
          </a:p>
          <a:p>
            <a:endParaRPr lang="en-US" b="1" dirty="0">
              <a:solidFill>
                <a:schemeClr val="bg1"/>
              </a:solidFill>
              <a:latin typeface="Calibri" panose="020F0502020204030204" pitchFamily="34" charset="0"/>
            </a:endParaRPr>
          </a:p>
        </p:txBody>
      </p:sp>
      <p:pic>
        <p:nvPicPr>
          <p:cNvPr id="15" name="Picture 14" descr="The back of a computer monitor&#10;&#10;Description automatically generated">
            <a:extLst>
              <a:ext uri="{FF2B5EF4-FFF2-40B4-BE49-F238E27FC236}">
                <a16:creationId xmlns:a16="http://schemas.microsoft.com/office/drawing/2014/main" id="{9075C063-786D-2DB4-B783-9FA55FAD8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808" y="1233949"/>
            <a:ext cx="4140200" cy="3105150"/>
          </a:xfrm>
          <a:prstGeom prst="rect">
            <a:avLst/>
          </a:prstGeom>
        </p:spPr>
      </p:pic>
      <p:sp>
        <p:nvSpPr>
          <p:cNvPr id="17" name="Oval 16">
            <a:extLst>
              <a:ext uri="{FF2B5EF4-FFF2-40B4-BE49-F238E27FC236}">
                <a16:creationId xmlns:a16="http://schemas.microsoft.com/office/drawing/2014/main" id="{B95E1113-4E49-0F21-CF66-50B8809A270A}"/>
              </a:ext>
            </a:extLst>
          </p:cNvPr>
          <p:cNvSpPr/>
          <p:nvPr/>
        </p:nvSpPr>
        <p:spPr bwMode="auto">
          <a:xfrm>
            <a:off x="4407189" y="2788833"/>
            <a:ext cx="651839" cy="657225"/>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a:extLst>
              <a:ext uri="{FF2B5EF4-FFF2-40B4-BE49-F238E27FC236}">
                <a16:creationId xmlns:a16="http://schemas.microsoft.com/office/drawing/2014/main" id="{1EC63B1A-3823-6712-19B7-2DDE354342A3}"/>
              </a:ext>
            </a:extLst>
          </p:cNvPr>
          <p:cNvSpPr txBox="1"/>
          <p:nvPr/>
        </p:nvSpPr>
        <p:spPr>
          <a:xfrm>
            <a:off x="7317056" y="1377077"/>
            <a:ext cx="1600200" cy="954107"/>
          </a:xfrm>
          <a:prstGeom prst="rect">
            <a:avLst/>
          </a:prstGeom>
          <a:noFill/>
          <a:ln w="25400">
            <a:solidFill>
              <a:schemeClr val="bg2"/>
            </a:solidFill>
          </a:ln>
        </p:spPr>
        <p:txBody>
          <a:bodyPr wrap="square" rtlCol="0">
            <a:spAutoFit/>
          </a:bodyPr>
          <a:lstStyle/>
          <a:p>
            <a:r>
              <a:rPr lang="en-US" sz="1400" dirty="0">
                <a:solidFill>
                  <a:schemeClr val="bg1"/>
                </a:solidFill>
                <a:latin typeface="Calibri" panose="020F0502020204030204" pitchFamily="34" charset="0"/>
              </a:rPr>
              <a:t>Pin to close the switch when the marriage Ring is installed</a:t>
            </a:r>
          </a:p>
        </p:txBody>
      </p:sp>
      <p:cxnSp>
        <p:nvCxnSpPr>
          <p:cNvPr id="20" name="Straight Arrow Connector 19">
            <a:extLst>
              <a:ext uri="{FF2B5EF4-FFF2-40B4-BE49-F238E27FC236}">
                <a16:creationId xmlns:a16="http://schemas.microsoft.com/office/drawing/2014/main" id="{0A13F7F4-635D-0DE5-A5E0-CD6B095ADD51}"/>
              </a:ext>
            </a:extLst>
          </p:cNvPr>
          <p:cNvCxnSpPr>
            <a:cxnSpLocks/>
            <a:stCxn id="18" idx="1"/>
            <a:endCxn id="17" idx="6"/>
          </p:cNvCxnSpPr>
          <p:nvPr/>
        </p:nvCxnSpPr>
        <p:spPr bwMode="auto">
          <a:xfrm flipH="1">
            <a:off x="5059028" y="1854131"/>
            <a:ext cx="2258028" cy="1263315"/>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31" name="Oval 30">
            <a:extLst>
              <a:ext uri="{FF2B5EF4-FFF2-40B4-BE49-F238E27FC236}">
                <a16:creationId xmlns:a16="http://schemas.microsoft.com/office/drawing/2014/main" id="{3A47A623-7306-1E00-4A60-D1A2940C2DE6}"/>
              </a:ext>
            </a:extLst>
          </p:cNvPr>
          <p:cNvSpPr/>
          <p:nvPr/>
        </p:nvSpPr>
        <p:spPr bwMode="auto">
          <a:xfrm>
            <a:off x="3393446" y="2721178"/>
            <a:ext cx="504254" cy="40908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32" name="TextBox 31">
            <a:extLst>
              <a:ext uri="{FF2B5EF4-FFF2-40B4-BE49-F238E27FC236}">
                <a16:creationId xmlns:a16="http://schemas.microsoft.com/office/drawing/2014/main" id="{0E5A892F-FDE9-1366-36BF-06E72A0E632B}"/>
              </a:ext>
            </a:extLst>
          </p:cNvPr>
          <p:cNvSpPr txBox="1"/>
          <p:nvPr/>
        </p:nvSpPr>
        <p:spPr>
          <a:xfrm>
            <a:off x="1171091" y="1255087"/>
            <a:ext cx="1184422" cy="307777"/>
          </a:xfrm>
          <a:prstGeom prst="rect">
            <a:avLst/>
          </a:prstGeom>
          <a:noFill/>
          <a:ln w="25400">
            <a:solidFill>
              <a:schemeClr val="bg2"/>
            </a:solidFill>
          </a:ln>
        </p:spPr>
        <p:txBody>
          <a:bodyPr wrap="square" rtlCol="0">
            <a:spAutoFit/>
          </a:bodyPr>
          <a:lstStyle/>
          <a:p>
            <a:r>
              <a:rPr lang="en-US" sz="1400" dirty="0">
                <a:solidFill>
                  <a:schemeClr val="bg1"/>
                </a:solidFill>
                <a:latin typeface="Calibri" panose="020F0502020204030204" pitchFamily="34" charset="0"/>
              </a:rPr>
              <a:t>Latching pin</a:t>
            </a:r>
          </a:p>
        </p:txBody>
      </p:sp>
      <p:cxnSp>
        <p:nvCxnSpPr>
          <p:cNvPr id="33" name="Straight Arrow Connector 32">
            <a:extLst>
              <a:ext uri="{FF2B5EF4-FFF2-40B4-BE49-F238E27FC236}">
                <a16:creationId xmlns:a16="http://schemas.microsoft.com/office/drawing/2014/main" id="{D3DBC761-F6AC-0C9F-62F0-93658B11CD7D}"/>
              </a:ext>
            </a:extLst>
          </p:cNvPr>
          <p:cNvCxnSpPr>
            <a:cxnSpLocks/>
            <a:stCxn id="32" idx="3"/>
            <a:endCxn id="31" idx="2"/>
          </p:cNvCxnSpPr>
          <p:nvPr/>
        </p:nvCxnSpPr>
        <p:spPr bwMode="auto">
          <a:xfrm>
            <a:off x="2355513" y="1408976"/>
            <a:ext cx="1037933" cy="151674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pic>
        <p:nvPicPr>
          <p:cNvPr id="36" name="Picture 35" descr="A close-up of a machine&#10;&#10;Description automatically generated">
            <a:extLst>
              <a:ext uri="{FF2B5EF4-FFF2-40B4-BE49-F238E27FC236}">
                <a16:creationId xmlns:a16="http://schemas.microsoft.com/office/drawing/2014/main" id="{190FE7C6-5369-DB4C-EA8C-CD1D39606616}"/>
              </a:ext>
            </a:extLst>
          </p:cNvPr>
          <p:cNvPicPr>
            <a:picLocks noChangeAspect="1"/>
          </p:cNvPicPr>
          <p:nvPr/>
        </p:nvPicPr>
        <p:blipFill rotWithShape="1">
          <a:blip r:embed="rId5">
            <a:extLst>
              <a:ext uri="{28A0092B-C50C-407E-A947-70E740481C1C}">
                <a14:useLocalDpi xmlns:a14="http://schemas.microsoft.com/office/drawing/2010/main" val="0"/>
              </a:ext>
            </a:extLst>
          </a:blip>
          <a:srcRect l="12057" t="9031" r="19761" b="24935"/>
          <a:stretch/>
        </p:blipFill>
        <p:spPr>
          <a:xfrm rot="16200000">
            <a:off x="460488" y="1436417"/>
            <a:ext cx="1645985" cy="2125502"/>
          </a:xfrm>
          <a:prstGeom prst="rect">
            <a:avLst/>
          </a:prstGeom>
        </p:spPr>
      </p:pic>
      <p:sp>
        <p:nvSpPr>
          <p:cNvPr id="37" name="Oval 36">
            <a:extLst>
              <a:ext uri="{FF2B5EF4-FFF2-40B4-BE49-F238E27FC236}">
                <a16:creationId xmlns:a16="http://schemas.microsoft.com/office/drawing/2014/main" id="{6C3D2D96-C7E8-57FD-41BC-68C1AA881171}"/>
              </a:ext>
            </a:extLst>
          </p:cNvPr>
          <p:cNvSpPr/>
          <p:nvPr/>
        </p:nvSpPr>
        <p:spPr bwMode="auto">
          <a:xfrm>
            <a:off x="1931504" y="2346604"/>
            <a:ext cx="432904" cy="30777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38" name="Straight Arrow Connector 37">
            <a:extLst>
              <a:ext uri="{FF2B5EF4-FFF2-40B4-BE49-F238E27FC236}">
                <a16:creationId xmlns:a16="http://schemas.microsoft.com/office/drawing/2014/main" id="{60AFE6D5-CEC6-2E76-E016-61D9BDBF9A08}"/>
              </a:ext>
            </a:extLst>
          </p:cNvPr>
          <p:cNvCxnSpPr>
            <a:cxnSpLocks/>
            <a:stCxn id="32" idx="2"/>
            <a:endCxn id="37" idx="0"/>
          </p:cNvCxnSpPr>
          <p:nvPr/>
        </p:nvCxnSpPr>
        <p:spPr bwMode="auto">
          <a:xfrm>
            <a:off x="1763302" y="1562864"/>
            <a:ext cx="384654" cy="78374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42" name="TextBox 41">
            <a:extLst>
              <a:ext uri="{FF2B5EF4-FFF2-40B4-BE49-F238E27FC236}">
                <a16:creationId xmlns:a16="http://schemas.microsoft.com/office/drawing/2014/main" id="{545A203F-FD40-E0E8-14D3-2F82C336C585}"/>
              </a:ext>
            </a:extLst>
          </p:cNvPr>
          <p:cNvSpPr txBox="1"/>
          <p:nvPr/>
        </p:nvSpPr>
        <p:spPr>
          <a:xfrm>
            <a:off x="7321384" y="557630"/>
            <a:ext cx="1600200" cy="738664"/>
          </a:xfrm>
          <a:prstGeom prst="rect">
            <a:avLst/>
          </a:prstGeom>
          <a:noFill/>
          <a:ln w="25400">
            <a:solidFill>
              <a:schemeClr val="bg2"/>
            </a:solidFill>
          </a:ln>
        </p:spPr>
        <p:txBody>
          <a:bodyPr wrap="square" rtlCol="0">
            <a:spAutoFit/>
          </a:bodyPr>
          <a:lstStyle/>
          <a:p>
            <a:r>
              <a:rPr lang="en-US" sz="1400" dirty="0">
                <a:solidFill>
                  <a:schemeClr val="bg1"/>
                </a:solidFill>
                <a:latin typeface="Calibri" panose="020F0502020204030204" pitchFamily="34" charset="0"/>
              </a:rPr>
              <a:t>Switch to detect if marriage ring is removed:</a:t>
            </a:r>
          </a:p>
        </p:txBody>
      </p:sp>
      <p:cxnSp>
        <p:nvCxnSpPr>
          <p:cNvPr id="43" name="Straight Arrow Connector 42">
            <a:extLst>
              <a:ext uri="{FF2B5EF4-FFF2-40B4-BE49-F238E27FC236}">
                <a16:creationId xmlns:a16="http://schemas.microsoft.com/office/drawing/2014/main" id="{979DF2B5-B2B2-2A48-5CC0-39DADCC45701}"/>
              </a:ext>
            </a:extLst>
          </p:cNvPr>
          <p:cNvCxnSpPr>
            <a:cxnSpLocks/>
            <a:stCxn id="42" idx="1"/>
            <a:endCxn id="45" idx="6"/>
          </p:cNvCxnSpPr>
          <p:nvPr/>
        </p:nvCxnSpPr>
        <p:spPr bwMode="auto">
          <a:xfrm flipH="1">
            <a:off x="5339968" y="926962"/>
            <a:ext cx="1981416" cy="16251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45" name="Oval 44">
            <a:extLst>
              <a:ext uri="{FF2B5EF4-FFF2-40B4-BE49-F238E27FC236}">
                <a16:creationId xmlns:a16="http://schemas.microsoft.com/office/drawing/2014/main" id="{C17279A4-8FD4-4DEC-E79C-A83F5E6D20B1}"/>
              </a:ext>
            </a:extLst>
          </p:cNvPr>
          <p:cNvSpPr/>
          <p:nvPr/>
        </p:nvSpPr>
        <p:spPr bwMode="auto">
          <a:xfrm>
            <a:off x="4733109" y="2346895"/>
            <a:ext cx="606859" cy="410468"/>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47" name="TextBox 46">
            <a:extLst>
              <a:ext uri="{FF2B5EF4-FFF2-40B4-BE49-F238E27FC236}">
                <a16:creationId xmlns:a16="http://schemas.microsoft.com/office/drawing/2014/main" id="{748E11A4-B932-5157-0401-A73A60C2D234}"/>
              </a:ext>
            </a:extLst>
          </p:cNvPr>
          <p:cNvSpPr txBox="1"/>
          <p:nvPr/>
        </p:nvSpPr>
        <p:spPr>
          <a:xfrm>
            <a:off x="24778" y="4864709"/>
            <a:ext cx="9119222" cy="276999"/>
          </a:xfrm>
          <a:prstGeom prst="rect">
            <a:avLst/>
          </a:prstGeom>
          <a:solidFill>
            <a:srgbClr val="FF0000"/>
          </a:solidFill>
          <a:ln w="25400">
            <a:noFill/>
          </a:ln>
        </p:spPr>
        <p:txBody>
          <a:bodyPr wrap="square" rtlCol="0">
            <a:spAutoFit/>
          </a:bodyPr>
          <a:lstStyle/>
          <a:p>
            <a:r>
              <a:rPr lang="en-US" sz="1200" b="1" i="1" u="sng" dirty="0">
                <a:solidFill>
                  <a:schemeClr val="bg1"/>
                </a:solidFill>
                <a:latin typeface="Calibri" panose="020F0502020204030204" pitchFamily="34" charset="0"/>
                <a:cs typeface="Calibri" panose="020F0502020204030204" pitchFamily="34" charset="0"/>
              </a:rPr>
              <a:t>Note: </a:t>
            </a:r>
            <a:r>
              <a:rPr lang="en-US" sz="1200" dirty="0">
                <a:solidFill>
                  <a:schemeClr val="bg1"/>
                </a:solidFill>
                <a:latin typeface="Calibri" panose="020F0502020204030204" pitchFamily="34" charset="0"/>
                <a:cs typeface="Calibri" panose="020F0502020204030204" pitchFamily="34" charset="0"/>
              </a:rPr>
              <a:t>The marriage Ring locks the Card-cage in place. To remove the Card-cage from the projector, the marriage ring has to be removed first</a:t>
            </a:r>
          </a:p>
        </p:txBody>
      </p:sp>
      <p:pic>
        <p:nvPicPr>
          <p:cNvPr id="62" name="Picture 61">
            <a:extLst>
              <a:ext uri="{FF2B5EF4-FFF2-40B4-BE49-F238E27FC236}">
                <a16:creationId xmlns:a16="http://schemas.microsoft.com/office/drawing/2014/main" id="{0C88F8BE-0A9F-357A-99CE-DED3DA1D672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2963" b="23334"/>
          <a:stretch/>
        </p:blipFill>
        <p:spPr>
          <a:xfrm>
            <a:off x="7172891" y="4324166"/>
            <a:ext cx="1773631" cy="315312"/>
          </a:xfrm>
          <a:prstGeom prst="rect">
            <a:avLst/>
          </a:prstGeom>
        </p:spPr>
      </p:pic>
      <p:pic>
        <p:nvPicPr>
          <p:cNvPr id="64" name="Picture 63" descr="A black rectangular object with a clear window&#10;&#10;Description automatically generated">
            <a:extLst>
              <a:ext uri="{FF2B5EF4-FFF2-40B4-BE49-F238E27FC236}">
                <a16:creationId xmlns:a16="http://schemas.microsoft.com/office/drawing/2014/main" id="{E099AD6E-A4FF-18CF-5DA0-8DACF5009BAD}"/>
              </a:ext>
            </a:extLst>
          </p:cNvPr>
          <p:cNvPicPr>
            <a:picLocks noChangeAspect="1"/>
          </p:cNvPicPr>
          <p:nvPr/>
        </p:nvPicPr>
        <p:blipFill rotWithShape="1">
          <a:blip r:embed="rId7">
            <a:extLst>
              <a:ext uri="{28A0092B-C50C-407E-A947-70E740481C1C}">
                <a14:useLocalDpi xmlns:a14="http://schemas.microsoft.com/office/drawing/2010/main" val="0"/>
              </a:ext>
            </a:extLst>
          </a:blip>
          <a:srcRect l="6666" t="18889" r="9910" b="27778"/>
          <a:stretch/>
        </p:blipFill>
        <p:spPr>
          <a:xfrm>
            <a:off x="7172891" y="2552129"/>
            <a:ext cx="1744365" cy="836390"/>
          </a:xfrm>
          <a:prstGeom prst="rect">
            <a:avLst/>
          </a:prstGeom>
        </p:spPr>
      </p:pic>
      <p:sp>
        <p:nvSpPr>
          <p:cNvPr id="67" name="TextBox 66">
            <a:extLst>
              <a:ext uri="{FF2B5EF4-FFF2-40B4-BE49-F238E27FC236}">
                <a16:creationId xmlns:a16="http://schemas.microsoft.com/office/drawing/2014/main" id="{D09ED8B1-2A2F-1CB3-4BB0-9D433FA29B75}"/>
              </a:ext>
            </a:extLst>
          </p:cNvPr>
          <p:cNvSpPr txBox="1"/>
          <p:nvPr/>
        </p:nvSpPr>
        <p:spPr>
          <a:xfrm>
            <a:off x="7259606" y="3588402"/>
            <a:ext cx="1600200" cy="523220"/>
          </a:xfrm>
          <a:prstGeom prst="rect">
            <a:avLst/>
          </a:prstGeom>
          <a:noFill/>
          <a:ln w="25400">
            <a:solidFill>
              <a:schemeClr val="bg2"/>
            </a:solidFill>
          </a:ln>
        </p:spPr>
        <p:txBody>
          <a:bodyPr wrap="square" rtlCol="0">
            <a:spAutoFit/>
          </a:bodyPr>
          <a:lstStyle/>
          <a:p>
            <a:r>
              <a:rPr lang="en-US" sz="1400" dirty="0">
                <a:solidFill>
                  <a:schemeClr val="bg1"/>
                </a:solidFill>
                <a:latin typeface="Calibri" panose="020F0502020204030204" pitchFamily="34" charset="0"/>
              </a:rPr>
              <a:t>Marriage ring latches here</a:t>
            </a:r>
          </a:p>
        </p:txBody>
      </p:sp>
      <p:cxnSp>
        <p:nvCxnSpPr>
          <p:cNvPr id="69" name="Straight Arrow Connector 68">
            <a:extLst>
              <a:ext uri="{FF2B5EF4-FFF2-40B4-BE49-F238E27FC236}">
                <a16:creationId xmlns:a16="http://schemas.microsoft.com/office/drawing/2014/main" id="{5855EDB8-C5AF-554E-9DF6-DF2C112D03F3}"/>
              </a:ext>
            </a:extLst>
          </p:cNvPr>
          <p:cNvCxnSpPr>
            <a:cxnSpLocks/>
          </p:cNvCxnSpPr>
          <p:nvPr/>
        </p:nvCxnSpPr>
        <p:spPr bwMode="auto">
          <a:xfrm flipV="1">
            <a:off x="7620000" y="3388519"/>
            <a:ext cx="0" cy="192504"/>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71" name="Straight Arrow Connector 70">
            <a:extLst>
              <a:ext uri="{FF2B5EF4-FFF2-40B4-BE49-F238E27FC236}">
                <a16:creationId xmlns:a16="http://schemas.microsoft.com/office/drawing/2014/main" id="{F93288B0-A248-3D06-9845-B429FFBAA714}"/>
              </a:ext>
            </a:extLst>
          </p:cNvPr>
          <p:cNvCxnSpPr>
            <a:cxnSpLocks/>
          </p:cNvCxnSpPr>
          <p:nvPr/>
        </p:nvCxnSpPr>
        <p:spPr bwMode="auto">
          <a:xfrm flipV="1">
            <a:off x="8535726" y="3397793"/>
            <a:ext cx="0" cy="192504"/>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7EDE00D4-BDAF-8DA8-3D96-F2F432919714}"/>
              </a:ext>
            </a:extLst>
          </p:cNvPr>
          <p:cNvCxnSpPr>
            <a:cxnSpLocks/>
          </p:cNvCxnSpPr>
          <p:nvPr/>
        </p:nvCxnSpPr>
        <p:spPr bwMode="auto">
          <a:xfrm>
            <a:off x="8676199" y="4123513"/>
            <a:ext cx="0" cy="200653"/>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B34E60C9-BC82-B9F1-6534-5AAB0A54D14F}"/>
              </a:ext>
            </a:extLst>
          </p:cNvPr>
          <p:cNvCxnSpPr>
            <a:cxnSpLocks/>
          </p:cNvCxnSpPr>
          <p:nvPr/>
        </p:nvCxnSpPr>
        <p:spPr bwMode="auto">
          <a:xfrm>
            <a:off x="7608073" y="4123513"/>
            <a:ext cx="0" cy="202740"/>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832509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7" name="TextBox 6"/>
          <p:cNvSpPr txBox="1"/>
          <p:nvPr/>
        </p:nvSpPr>
        <p:spPr>
          <a:xfrm>
            <a:off x="921496" y="4184905"/>
            <a:ext cx="2190109" cy="646331"/>
          </a:xfrm>
          <a:prstGeom prst="rect">
            <a:avLst/>
          </a:prstGeom>
          <a:noFill/>
          <a:ln w="25400">
            <a:solidFill>
              <a:srgbClr val="2A6EBB"/>
            </a:solidFill>
          </a:ln>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Unique to each projector, High Security Medeco Key</a:t>
            </a:r>
          </a:p>
          <a:p>
            <a:r>
              <a:rPr lang="en-US" sz="1200" dirty="0">
                <a:solidFill>
                  <a:schemeClr val="bg1"/>
                </a:solidFill>
                <a:latin typeface="Calibri" panose="020F0502020204030204" pitchFamily="34" charset="0"/>
                <a:cs typeface="Calibri" panose="020F0502020204030204" pitchFamily="34" charset="0"/>
              </a:rPr>
              <a:t>To open the service door (SPB2)</a:t>
            </a:r>
          </a:p>
        </p:txBody>
      </p:sp>
      <p:sp>
        <p:nvSpPr>
          <p:cNvPr id="8" name="TextBox 7"/>
          <p:cNvSpPr txBox="1"/>
          <p:nvPr/>
        </p:nvSpPr>
        <p:spPr>
          <a:xfrm>
            <a:off x="4038600" y="4184905"/>
            <a:ext cx="4501212" cy="646331"/>
          </a:xfrm>
          <a:prstGeom prst="rect">
            <a:avLst/>
          </a:prstGeom>
          <a:noFill/>
          <a:ln w="25400">
            <a:solidFill>
              <a:srgbClr val="2A6EBB"/>
            </a:solidFill>
          </a:ln>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Switch operated by the high security key. Switch is monitored by the SM. If switch is opened, the SM stops the playback immediately (operating this switch does NOT break marriage)</a:t>
            </a:r>
          </a:p>
        </p:txBody>
      </p:sp>
      <p:pic>
        <p:nvPicPr>
          <p:cNvPr id="5122" name="Picture 2">
            <a:extLst>
              <a:ext uri="{FF2B5EF4-FFF2-40B4-BE49-F238E27FC236}">
                <a16:creationId xmlns:a16="http://schemas.microsoft.com/office/drawing/2014/main" id="{61EBC328-D86F-0090-2252-A0EFA4FC20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4" t="20155" r="12659" b="24417"/>
          <a:stretch/>
        </p:blipFill>
        <p:spPr bwMode="auto">
          <a:xfrm>
            <a:off x="609600" y="1581150"/>
            <a:ext cx="2871976"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up of a machine&#10;&#10;Description automatically generated">
            <a:extLst>
              <a:ext uri="{FF2B5EF4-FFF2-40B4-BE49-F238E27FC236}">
                <a16:creationId xmlns:a16="http://schemas.microsoft.com/office/drawing/2014/main" id="{6BC7866F-2C9C-162B-D42B-DBCF6E4E8B60}"/>
              </a:ext>
            </a:extLst>
          </p:cNvPr>
          <p:cNvPicPr>
            <a:picLocks noChangeAspect="1"/>
          </p:cNvPicPr>
          <p:nvPr/>
        </p:nvPicPr>
        <p:blipFill rotWithShape="1">
          <a:blip r:embed="rId5">
            <a:extLst>
              <a:ext uri="{28A0092B-C50C-407E-A947-70E740481C1C}">
                <a14:useLocalDpi xmlns:a14="http://schemas.microsoft.com/office/drawing/2010/main" val="0"/>
              </a:ext>
            </a:extLst>
          </a:blip>
          <a:srcRect l="53951" t="26296" b="41111"/>
          <a:stretch/>
        </p:blipFill>
        <p:spPr>
          <a:xfrm>
            <a:off x="4953000" y="1631208"/>
            <a:ext cx="2553929" cy="2410143"/>
          </a:xfrm>
          <a:prstGeom prst="rect">
            <a:avLst/>
          </a:prstGeom>
        </p:spPr>
      </p:pic>
      <p:sp>
        <p:nvSpPr>
          <p:cNvPr id="9" name="Rectangle 8">
            <a:extLst>
              <a:ext uri="{FF2B5EF4-FFF2-40B4-BE49-F238E27FC236}">
                <a16:creationId xmlns:a16="http://schemas.microsoft.com/office/drawing/2014/main" id="{3F89C329-6724-49DE-48BE-D1B854EBD60F}"/>
              </a:ext>
            </a:extLst>
          </p:cNvPr>
          <p:cNvSpPr/>
          <p:nvPr/>
        </p:nvSpPr>
        <p:spPr bwMode="auto">
          <a:xfrm>
            <a:off x="5562600" y="3257550"/>
            <a:ext cx="1066800" cy="45958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0">
            <a:extLst>
              <a:ext uri="{FF2B5EF4-FFF2-40B4-BE49-F238E27FC236}">
                <a16:creationId xmlns:a16="http://schemas.microsoft.com/office/drawing/2014/main" id="{976FADBD-E989-0739-8319-B9634588DF82}"/>
              </a:ext>
            </a:extLst>
          </p:cNvPr>
          <p:cNvSpPr txBox="1"/>
          <p:nvPr/>
        </p:nvSpPr>
        <p:spPr>
          <a:xfrm>
            <a:off x="622190" y="759303"/>
            <a:ext cx="8053526" cy="1123384"/>
          </a:xfrm>
          <a:prstGeom prst="rect">
            <a:avLst/>
          </a:prstGeom>
          <a:noFill/>
        </p:spPr>
        <p:txBody>
          <a:bodyPr wrap="square" rtlCol="0">
            <a:spAutoFit/>
          </a:bodyPr>
          <a:lstStyle/>
          <a:p>
            <a:r>
              <a:rPr lang="en-US" b="1" dirty="0">
                <a:solidFill>
                  <a:schemeClr val="bg1"/>
                </a:solidFill>
                <a:latin typeface="Calibri" panose="020F0502020204030204" pitchFamily="34" charset="0"/>
              </a:rPr>
              <a:t>Secure Processing Boundary 2 (SPB2):</a:t>
            </a:r>
            <a:endParaRPr lang="en-US" sz="1900" dirty="0">
              <a:solidFill>
                <a:schemeClr val="bg1"/>
              </a:solidFill>
              <a:latin typeface="Calibri" panose="020F0502020204030204" pitchFamily="34" charset="0"/>
            </a:endParaRPr>
          </a:p>
          <a:p>
            <a:endParaRPr lang="en-US" sz="1900" dirty="0">
              <a:solidFill>
                <a:schemeClr val="bg1"/>
              </a:solidFill>
              <a:latin typeface="Calibri" panose="020F0502020204030204" pitchFamily="34" charset="0"/>
            </a:endParaRP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5898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Series II Electronics</a:t>
            </a:r>
          </a:p>
        </p:txBody>
      </p:sp>
      <p:graphicFrame>
        <p:nvGraphicFramePr>
          <p:cNvPr id="4" name="Table 3"/>
          <p:cNvGraphicFramePr>
            <a:graphicFrameLocks noGrp="1"/>
          </p:cNvGraphicFramePr>
          <p:nvPr>
            <p:extLst>
              <p:ext uri="{D42A27DB-BD31-4B8C-83A1-F6EECF244321}">
                <p14:modId xmlns:p14="http://schemas.microsoft.com/office/powerpoint/2010/main" val="1829829250"/>
              </p:ext>
            </p:extLst>
          </p:nvPr>
        </p:nvGraphicFramePr>
        <p:xfrm>
          <a:off x="1981200" y="3080130"/>
          <a:ext cx="5257800" cy="2039620"/>
        </p:xfrm>
        <a:graphic>
          <a:graphicData uri="http://schemas.openxmlformats.org/drawingml/2006/table">
            <a:tbl>
              <a:tblPr firstCol="1" bandRow="1">
                <a:tableStyleId>{073A0DAA-6AF3-43AB-8588-CEC1D06C72B9}</a:tableStyleId>
              </a:tblPr>
              <a:tblGrid>
                <a:gridCol w="5334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203200">
                <a:tc>
                  <a:txBody>
                    <a:bodyPr/>
                    <a:lstStyle/>
                    <a:p>
                      <a:r>
                        <a:rPr lang="en-US" sz="1050" dirty="0">
                          <a:latin typeface="Calibri" panose="020F0502020204030204" pitchFamily="34" charset="0"/>
                        </a:rPr>
                        <a:t>EVB</a:t>
                      </a:r>
                    </a:p>
                  </a:txBody>
                  <a:tcPr>
                    <a:solidFill>
                      <a:srgbClr val="2A6EBB"/>
                    </a:solidFill>
                  </a:tcPr>
                </a:tc>
                <a:tc>
                  <a:txBody>
                    <a:bodyPr/>
                    <a:lstStyle/>
                    <a:p>
                      <a:r>
                        <a:rPr lang="en-US" sz="1050" dirty="0">
                          <a:latin typeface="Calibri" panose="020F0502020204030204" pitchFamily="34" charset="0"/>
                        </a:rPr>
                        <a:t>Environmental Board (Temp.</a:t>
                      </a:r>
                      <a:r>
                        <a:rPr lang="en-US" sz="1050" baseline="0" dirty="0">
                          <a:latin typeface="Calibri" panose="020F0502020204030204" pitchFamily="34" charset="0"/>
                        </a:rPr>
                        <a:t> sensors, fans etc.)</a:t>
                      </a:r>
                      <a:endParaRPr lang="en-US" sz="1050" dirty="0">
                        <a:latin typeface="Calibri" panose="020F0502020204030204" pitchFamily="34" charset="0"/>
                      </a:endParaRPr>
                    </a:p>
                  </a:txBody>
                  <a:tcPr/>
                </a:tc>
                <a:extLst>
                  <a:ext uri="{0D108BD9-81ED-4DB2-BD59-A6C34878D82A}">
                    <a16:rowId xmlns:a16="http://schemas.microsoft.com/office/drawing/2014/main" val="10000"/>
                  </a:ext>
                </a:extLst>
              </a:tr>
              <a:tr h="248920">
                <a:tc>
                  <a:txBody>
                    <a:bodyPr/>
                    <a:lstStyle/>
                    <a:p>
                      <a:r>
                        <a:rPr lang="en-US" sz="1050" dirty="0">
                          <a:latin typeface="Calibri" panose="020F0502020204030204" pitchFamily="34" charset="0"/>
                        </a:rPr>
                        <a:t>ICP</a:t>
                      </a:r>
                    </a:p>
                  </a:txBody>
                  <a:tcPr>
                    <a:solidFill>
                      <a:srgbClr val="2A6EBB"/>
                    </a:solidFill>
                  </a:tcPr>
                </a:tc>
                <a:tc>
                  <a:txBody>
                    <a:bodyPr/>
                    <a:lstStyle/>
                    <a:p>
                      <a:r>
                        <a:rPr lang="en-US" sz="1050" dirty="0">
                          <a:latin typeface="Calibri" panose="020F0502020204030204" pitchFamily="34" charset="0"/>
                        </a:rPr>
                        <a:t>Integrated Cinema</a:t>
                      </a:r>
                      <a:r>
                        <a:rPr lang="en-US" sz="1050" baseline="0" dirty="0">
                          <a:latin typeface="Calibri" panose="020F0502020204030204" pitchFamily="34" charset="0"/>
                        </a:rPr>
                        <a:t> Processor (FFIB and some of the processing board functions)</a:t>
                      </a:r>
                      <a:endParaRPr lang="en-US" sz="1050" dirty="0">
                        <a:latin typeface="Calibri" panose="020F0502020204030204" pitchFamily="34" charset="0"/>
                      </a:endParaRPr>
                    </a:p>
                  </a:txBody>
                  <a:tcPr/>
                </a:tc>
                <a:extLst>
                  <a:ext uri="{0D108BD9-81ED-4DB2-BD59-A6C34878D82A}">
                    <a16:rowId xmlns:a16="http://schemas.microsoft.com/office/drawing/2014/main" val="10001"/>
                  </a:ext>
                </a:extLst>
              </a:tr>
              <a:tr h="218440">
                <a:tc>
                  <a:txBody>
                    <a:bodyPr/>
                    <a:lstStyle/>
                    <a:p>
                      <a:r>
                        <a:rPr lang="en-US" sz="1050" dirty="0">
                          <a:latin typeface="Calibri" panose="020F0502020204030204" pitchFamily="34" charset="0"/>
                        </a:rPr>
                        <a:t>IMB</a:t>
                      </a:r>
                    </a:p>
                  </a:txBody>
                  <a:tcPr>
                    <a:solidFill>
                      <a:srgbClr val="2A6EBB"/>
                    </a:solidFill>
                  </a:tcPr>
                </a:tc>
                <a:tc>
                  <a:txBody>
                    <a:bodyPr/>
                    <a:lstStyle/>
                    <a:p>
                      <a:r>
                        <a:rPr lang="en-US" sz="1050" dirty="0">
                          <a:latin typeface="Calibri" panose="020F0502020204030204" pitchFamily="34" charset="0"/>
                        </a:rPr>
                        <a:t>Integrated Media</a:t>
                      </a:r>
                      <a:r>
                        <a:rPr lang="en-US" sz="1050" baseline="0" dirty="0">
                          <a:latin typeface="Calibri" panose="020F0502020204030204" pitchFamily="34" charset="0"/>
                        </a:rPr>
                        <a:t> Block (Cinema Server Board)</a:t>
                      </a:r>
                      <a:endParaRPr lang="en-US" sz="1050" dirty="0">
                        <a:latin typeface="Calibri" panose="020F0502020204030204" pitchFamily="34" charset="0"/>
                      </a:endParaRPr>
                    </a:p>
                  </a:txBody>
                  <a:tcPr/>
                </a:tc>
                <a:extLst>
                  <a:ext uri="{0D108BD9-81ED-4DB2-BD59-A6C34878D82A}">
                    <a16:rowId xmlns:a16="http://schemas.microsoft.com/office/drawing/2014/main" val="10002"/>
                  </a:ext>
                </a:extLst>
              </a:tr>
              <a:tr h="187960">
                <a:tc>
                  <a:txBody>
                    <a:bodyPr/>
                    <a:lstStyle/>
                    <a:p>
                      <a:r>
                        <a:rPr lang="en-US" sz="1050" dirty="0">
                          <a:latin typeface="Calibri" panose="020F0502020204030204" pitchFamily="34" charset="0"/>
                        </a:rPr>
                        <a:t>IMCB</a:t>
                      </a:r>
                    </a:p>
                  </a:txBody>
                  <a:tcPr>
                    <a:solidFill>
                      <a:srgbClr val="2A6EBB"/>
                    </a:solidFill>
                  </a:tcPr>
                </a:tc>
                <a:tc>
                  <a:txBody>
                    <a:bodyPr/>
                    <a:lstStyle/>
                    <a:p>
                      <a:r>
                        <a:rPr lang="en-US" sz="1050" dirty="0">
                          <a:latin typeface="Calibri" panose="020F0502020204030204" pitchFamily="34" charset="0"/>
                        </a:rPr>
                        <a:t>Internal Motor Control</a:t>
                      </a:r>
                      <a:r>
                        <a:rPr lang="en-US" sz="1050" baseline="0" dirty="0">
                          <a:latin typeface="Calibri" panose="020F0502020204030204" pitchFamily="34" charset="0"/>
                        </a:rPr>
                        <a:t> Board (LampLOC, ILS)</a:t>
                      </a:r>
                      <a:endParaRPr lang="en-US" sz="1050" dirty="0">
                        <a:latin typeface="Calibri" panose="020F0502020204030204" pitchFamily="34" charset="0"/>
                      </a:endParaRPr>
                    </a:p>
                  </a:txBody>
                  <a:tcPr/>
                </a:tc>
                <a:extLst>
                  <a:ext uri="{0D108BD9-81ED-4DB2-BD59-A6C34878D82A}">
                    <a16:rowId xmlns:a16="http://schemas.microsoft.com/office/drawing/2014/main" val="10003"/>
                  </a:ext>
                </a:extLst>
              </a:tr>
              <a:tr h="233680">
                <a:tc>
                  <a:txBody>
                    <a:bodyPr/>
                    <a:lstStyle/>
                    <a:p>
                      <a:r>
                        <a:rPr lang="en-US" sz="1050" dirty="0">
                          <a:latin typeface="Calibri" panose="020F0502020204030204" pitchFamily="34" charset="0"/>
                        </a:rPr>
                        <a:t>LD</a:t>
                      </a:r>
                    </a:p>
                  </a:txBody>
                  <a:tcPr>
                    <a:solidFill>
                      <a:srgbClr val="2A6EBB"/>
                    </a:solidFill>
                  </a:tcPr>
                </a:tc>
                <a:tc>
                  <a:txBody>
                    <a:bodyPr/>
                    <a:lstStyle/>
                    <a:p>
                      <a:r>
                        <a:rPr lang="en-US" sz="1050" dirty="0">
                          <a:latin typeface="Calibri" panose="020F0502020204030204" pitchFamily="34" charset="0"/>
                        </a:rPr>
                        <a:t>Link Decryptor (</a:t>
                      </a:r>
                      <a:r>
                        <a:rPr lang="en-US" sz="1050" dirty="0" err="1">
                          <a:latin typeface="Calibri" panose="020F0502020204030204" pitchFamily="34" charset="0"/>
                        </a:rPr>
                        <a:t>Cinlink</a:t>
                      </a:r>
                      <a:r>
                        <a:rPr lang="en-US" sz="1050" baseline="0" dirty="0">
                          <a:latin typeface="Calibri" panose="020F0502020204030204" pitchFamily="34" charset="0"/>
                        </a:rPr>
                        <a:t> II Decryptor)</a:t>
                      </a:r>
                      <a:endParaRPr lang="en-US" sz="1050" dirty="0">
                        <a:latin typeface="Calibri" panose="020F0502020204030204" pitchFamily="34" charset="0"/>
                      </a:endParaRPr>
                    </a:p>
                  </a:txBody>
                  <a:tcPr/>
                </a:tc>
                <a:extLst>
                  <a:ext uri="{0D108BD9-81ED-4DB2-BD59-A6C34878D82A}">
                    <a16:rowId xmlns:a16="http://schemas.microsoft.com/office/drawing/2014/main" val="10004"/>
                  </a:ext>
                </a:extLst>
              </a:tr>
              <a:tr h="279400">
                <a:tc>
                  <a:txBody>
                    <a:bodyPr/>
                    <a:lstStyle/>
                    <a:p>
                      <a:r>
                        <a:rPr lang="en-US" sz="1050" dirty="0">
                          <a:latin typeface="Calibri" panose="020F0502020204030204" pitchFamily="34" charset="0"/>
                        </a:rPr>
                        <a:t>LEQD</a:t>
                      </a:r>
                    </a:p>
                  </a:txBody>
                  <a:tcPr>
                    <a:solidFill>
                      <a:srgbClr val="2A6EBB"/>
                    </a:solidFill>
                  </a:tcPr>
                </a:tc>
                <a:tc>
                  <a:txBody>
                    <a:bodyPr/>
                    <a:lstStyle/>
                    <a:p>
                      <a:r>
                        <a:rPr lang="en-US" sz="1050" dirty="0">
                          <a:latin typeface="Calibri" panose="020F0502020204030204" pitchFamily="34" charset="0"/>
                        </a:rPr>
                        <a:t>Light Engine Quick Disconnect</a:t>
                      </a:r>
                    </a:p>
                  </a:txBody>
                  <a:tcPr/>
                </a:tc>
                <a:extLst>
                  <a:ext uri="{0D108BD9-81ED-4DB2-BD59-A6C34878D82A}">
                    <a16:rowId xmlns:a16="http://schemas.microsoft.com/office/drawing/2014/main" val="10005"/>
                  </a:ext>
                </a:extLst>
              </a:tr>
              <a:tr h="228600">
                <a:tc>
                  <a:txBody>
                    <a:bodyPr/>
                    <a:lstStyle/>
                    <a:p>
                      <a:r>
                        <a:rPr lang="en-US" sz="1050" dirty="0">
                          <a:latin typeface="Calibri" panose="020F0502020204030204" pitchFamily="34" charset="0"/>
                        </a:rPr>
                        <a:t>PIB</a:t>
                      </a:r>
                    </a:p>
                  </a:txBody>
                  <a:tcPr>
                    <a:solidFill>
                      <a:srgbClr val="2A6EBB"/>
                    </a:solidFill>
                  </a:tcPr>
                </a:tc>
                <a:tc>
                  <a:txBody>
                    <a:bodyPr/>
                    <a:lstStyle/>
                    <a:p>
                      <a:r>
                        <a:rPr lang="en-US" sz="1050" dirty="0">
                          <a:latin typeface="Calibri" panose="020F0502020204030204" pitchFamily="34" charset="0"/>
                        </a:rPr>
                        <a:t>Projector Intelligence Board (PCM and some of the interface board functions)</a:t>
                      </a:r>
                    </a:p>
                  </a:txBody>
                  <a:tcPr/>
                </a:tc>
                <a:extLst>
                  <a:ext uri="{0D108BD9-81ED-4DB2-BD59-A6C34878D82A}">
                    <a16:rowId xmlns:a16="http://schemas.microsoft.com/office/drawing/2014/main" val="10006"/>
                  </a:ext>
                </a:extLst>
              </a:tr>
              <a:tr h="198120">
                <a:tc>
                  <a:txBody>
                    <a:bodyPr/>
                    <a:lstStyle/>
                    <a:p>
                      <a:r>
                        <a:rPr lang="en-US" sz="1050" dirty="0">
                          <a:latin typeface="Calibri" panose="020F0502020204030204" pitchFamily="34" charset="0"/>
                        </a:rPr>
                        <a:t>LPS</a:t>
                      </a:r>
                    </a:p>
                  </a:txBody>
                  <a:tcPr>
                    <a:solidFill>
                      <a:srgbClr val="2A6EBB"/>
                    </a:solidFill>
                  </a:tcPr>
                </a:tc>
                <a:tc>
                  <a:txBody>
                    <a:bodyPr/>
                    <a:lstStyle/>
                    <a:p>
                      <a:r>
                        <a:rPr lang="en-US" sz="1050" dirty="0">
                          <a:latin typeface="Calibri" panose="020F0502020204030204" pitchFamily="34" charset="0"/>
                        </a:rPr>
                        <a:t>Lamp Power Supply</a:t>
                      </a:r>
                    </a:p>
                  </a:txBody>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1" y="493748"/>
            <a:ext cx="6781799" cy="2578384"/>
          </a:xfrm>
          <a:prstGeom prst="rect">
            <a:avLst/>
          </a:prstGeom>
        </p:spPr>
      </p:pic>
      <p:sp>
        <p:nvSpPr>
          <p:cNvPr id="3" name="TextBox 2"/>
          <p:cNvSpPr txBox="1"/>
          <p:nvPr/>
        </p:nvSpPr>
        <p:spPr>
          <a:xfrm>
            <a:off x="4859175" y="1352550"/>
            <a:ext cx="450764" cy="246221"/>
          </a:xfrm>
          <a:prstGeom prst="rect">
            <a:avLst/>
          </a:prstGeom>
          <a:noFill/>
        </p:spPr>
        <p:txBody>
          <a:bodyPr wrap="none" rtlCol="0">
            <a:spAutoFit/>
          </a:bodyPr>
          <a:lstStyle/>
          <a:p>
            <a:r>
              <a:rPr lang="en-US" sz="1000" b="1" dirty="0">
                <a:solidFill>
                  <a:srgbClr val="FF0000"/>
                </a:solidFill>
                <a:latin typeface="Calibri" panose="020F0502020204030204" pitchFamily="34" charset="0"/>
                <a:cs typeface="Calibri" panose="020F0502020204030204" pitchFamily="34" charset="0"/>
              </a:rPr>
              <a:t>COM</a:t>
            </a:r>
          </a:p>
        </p:txBody>
      </p:sp>
      <p:sp>
        <p:nvSpPr>
          <p:cNvPr id="7" name="TextBox 6"/>
          <p:cNvSpPr txBox="1"/>
          <p:nvPr/>
        </p:nvSpPr>
        <p:spPr>
          <a:xfrm>
            <a:off x="5181600" y="826932"/>
            <a:ext cx="450764" cy="246221"/>
          </a:xfrm>
          <a:prstGeom prst="rect">
            <a:avLst/>
          </a:prstGeom>
          <a:noFill/>
        </p:spPr>
        <p:txBody>
          <a:bodyPr wrap="none" rtlCol="0">
            <a:spAutoFit/>
          </a:bodyPr>
          <a:lstStyle/>
          <a:p>
            <a:r>
              <a:rPr lang="en-US" sz="1000" b="1" dirty="0">
                <a:solidFill>
                  <a:srgbClr val="FF0000"/>
                </a:solidFill>
                <a:latin typeface="Calibri" panose="020F0502020204030204" pitchFamily="34" charset="0"/>
                <a:cs typeface="Calibri" panose="020F0502020204030204" pitchFamily="34" charset="0"/>
              </a:rPr>
              <a:t>COM</a:t>
            </a:r>
          </a:p>
        </p:txBody>
      </p:sp>
      <p:sp>
        <p:nvSpPr>
          <p:cNvPr id="8" name="TextBox 7"/>
          <p:cNvSpPr txBox="1"/>
          <p:nvPr/>
        </p:nvSpPr>
        <p:spPr>
          <a:xfrm>
            <a:off x="3810000" y="862715"/>
            <a:ext cx="450764" cy="246221"/>
          </a:xfrm>
          <a:prstGeom prst="rect">
            <a:avLst/>
          </a:prstGeom>
          <a:noFill/>
        </p:spPr>
        <p:txBody>
          <a:bodyPr wrap="none" rtlCol="0">
            <a:spAutoFit/>
          </a:bodyPr>
          <a:lstStyle/>
          <a:p>
            <a:r>
              <a:rPr lang="en-US" sz="1000" b="1" dirty="0">
                <a:solidFill>
                  <a:srgbClr val="FF0000"/>
                </a:solidFill>
                <a:latin typeface="Calibri" panose="020F0502020204030204" pitchFamily="34" charset="0"/>
                <a:cs typeface="Calibri" panose="020F0502020204030204" pitchFamily="34" charset="0"/>
              </a:rPr>
              <a:t>COM</a:t>
            </a:r>
          </a:p>
        </p:txBody>
      </p:sp>
    </p:spTree>
    <p:custDataLst>
      <p:tags r:id="rId1"/>
    </p:custDataLst>
    <p:extLst>
      <p:ext uri="{BB962C8B-B14F-4D97-AF65-F5344CB8AC3E}">
        <p14:creationId xmlns:p14="http://schemas.microsoft.com/office/powerpoint/2010/main" val="4186905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70639" y="2"/>
            <a:ext cx="8577072" cy="459581"/>
          </a:xfrm>
        </p:spPr>
        <p:txBody>
          <a:bodyPr/>
          <a:lstStyle/>
          <a:p>
            <a:r>
              <a:rPr lang="en-US" dirty="0"/>
              <a:t>CineLife+ 2K System Overview</a:t>
            </a:r>
          </a:p>
        </p:txBody>
      </p:sp>
      <p:graphicFrame>
        <p:nvGraphicFramePr>
          <p:cNvPr id="2" name="Object 1"/>
          <p:cNvGraphicFramePr>
            <a:graphicFrameLocks noChangeAspect="1"/>
          </p:cNvGraphicFramePr>
          <p:nvPr>
            <p:extLst>
              <p:ext uri="{D42A27DB-BD31-4B8C-83A1-F6EECF244321}">
                <p14:modId xmlns:p14="http://schemas.microsoft.com/office/powerpoint/2010/main" val="4217773259"/>
              </p:ext>
            </p:extLst>
          </p:nvPr>
        </p:nvGraphicFramePr>
        <p:xfrm>
          <a:off x="1219200" y="1504950"/>
          <a:ext cx="6257289" cy="3464322"/>
        </p:xfrm>
        <a:graphic>
          <a:graphicData uri="http://schemas.openxmlformats.org/presentationml/2006/ole">
            <mc:AlternateContent xmlns:mc="http://schemas.openxmlformats.org/markup-compatibility/2006">
              <mc:Choice xmlns:v="urn:schemas-microsoft-com:vml" Requires="v">
                <p:oleObj name="Visio" r:id="rId4" imgW="9963260" imgH="5515211" progId="Visio.Drawing.15">
                  <p:embed/>
                </p:oleObj>
              </mc:Choice>
              <mc:Fallback>
                <p:oleObj name="Visio" r:id="rId4" imgW="9963260" imgH="5515211" progId="Visio.Drawing.15">
                  <p:embed/>
                  <p:pic>
                    <p:nvPicPr>
                      <p:cNvPr id="2" name="Object 1"/>
                      <p:cNvPicPr/>
                      <p:nvPr/>
                    </p:nvPicPr>
                    <p:blipFill>
                      <a:blip r:embed="rId5"/>
                      <a:stretch>
                        <a:fillRect/>
                      </a:stretch>
                    </p:blipFill>
                    <p:spPr>
                      <a:xfrm>
                        <a:off x="1219200" y="1504950"/>
                        <a:ext cx="6257289" cy="3464322"/>
                      </a:xfrm>
                      <a:prstGeom prst="rect">
                        <a:avLst/>
                      </a:prstGeom>
                    </p:spPr>
                  </p:pic>
                </p:oleObj>
              </mc:Fallback>
            </mc:AlternateContent>
          </a:graphicData>
        </a:graphic>
      </p:graphicFrame>
      <p:pic>
        <p:nvPicPr>
          <p:cNvPr id="6146" name="Picture 2">
            <a:extLst>
              <a:ext uri="{FF2B5EF4-FFF2-40B4-BE49-F238E27FC236}">
                <a16:creationId xmlns:a16="http://schemas.microsoft.com/office/drawing/2014/main" id="{F2E9C52E-D905-E16E-167B-CA9724D34E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80" t="18889" r="19391" b="12963"/>
          <a:stretch/>
        </p:blipFill>
        <p:spPr bwMode="auto">
          <a:xfrm rot="16200000">
            <a:off x="668319" y="1923972"/>
            <a:ext cx="2955630" cy="18127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802DCA-16BB-6BCD-1A3F-4BF38CFE6942}"/>
              </a:ext>
            </a:extLst>
          </p:cNvPr>
          <p:cNvSpPr txBox="1"/>
          <p:nvPr/>
        </p:nvSpPr>
        <p:spPr>
          <a:xfrm>
            <a:off x="622190" y="759303"/>
            <a:ext cx="8053526" cy="1123384"/>
          </a:xfrm>
          <a:prstGeom prst="rect">
            <a:avLst/>
          </a:prstGeom>
          <a:noFill/>
        </p:spPr>
        <p:txBody>
          <a:bodyPr wrap="square" rtlCol="0">
            <a:spAutoFit/>
          </a:bodyPr>
          <a:lstStyle/>
          <a:p>
            <a:r>
              <a:rPr lang="en-US" b="1" dirty="0">
                <a:solidFill>
                  <a:schemeClr val="bg1"/>
                </a:solidFill>
                <a:latin typeface="Calibri" panose="020F0502020204030204" pitchFamily="34" charset="0"/>
              </a:rPr>
              <a:t>Certificates:</a:t>
            </a:r>
            <a:endParaRPr lang="en-US" sz="1900" dirty="0">
              <a:solidFill>
                <a:schemeClr val="bg1"/>
              </a:solidFill>
              <a:latin typeface="Calibri" panose="020F0502020204030204" pitchFamily="34" charset="0"/>
            </a:endParaRPr>
          </a:p>
          <a:p>
            <a:endParaRPr lang="en-US" sz="1900" dirty="0">
              <a:solidFill>
                <a:schemeClr val="bg1"/>
              </a:solidFill>
              <a:latin typeface="Calibri" panose="020F0502020204030204" pitchFamily="34" charset="0"/>
            </a:endParaRP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5797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4" name="TextBox 3"/>
          <p:cNvSpPr txBox="1"/>
          <p:nvPr/>
        </p:nvSpPr>
        <p:spPr>
          <a:xfrm>
            <a:off x="6375863" y="4288620"/>
            <a:ext cx="2468398" cy="307777"/>
          </a:xfrm>
          <a:prstGeom prst="rect">
            <a:avLst/>
          </a:prstGeom>
          <a:noFill/>
          <a:ln w="25400">
            <a:solidFill>
              <a:srgbClr val="2A6EBB"/>
            </a:solidFill>
          </a:ln>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Service &gt;&gt; Preferences &gt;&gt; IMB</a:t>
            </a:r>
          </a:p>
        </p:txBody>
      </p:sp>
      <p:pic>
        <p:nvPicPr>
          <p:cNvPr id="11266" name="Picture 2">
            <a:extLst>
              <a:ext uri="{FF2B5EF4-FFF2-40B4-BE49-F238E27FC236}">
                <a16:creationId xmlns:a16="http://schemas.microsoft.com/office/drawing/2014/main" id="{C8E33827-933B-C6A1-9648-882446867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34" y="1770655"/>
            <a:ext cx="5663132" cy="29554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8D69F7-E5D6-52F3-9184-121830EBBDF6}"/>
              </a:ext>
            </a:extLst>
          </p:cNvPr>
          <p:cNvSpPr txBox="1"/>
          <p:nvPr/>
        </p:nvSpPr>
        <p:spPr>
          <a:xfrm>
            <a:off x="622190" y="759303"/>
            <a:ext cx="8053526" cy="1154162"/>
          </a:xfrm>
          <a:prstGeom prst="rect">
            <a:avLst/>
          </a:prstGeom>
          <a:noFill/>
        </p:spPr>
        <p:txBody>
          <a:bodyPr wrap="square" rtlCol="0">
            <a:spAutoFit/>
          </a:bodyPr>
          <a:lstStyle/>
          <a:p>
            <a:r>
              <a:rPr lang="en-US" b="1" dirty="0">
                <a:solidFill>
                  <a:schemeClr val="bg1"/>
                </a:solidFill>
                <a:latin typeface="Calibri" panose="020F0502020204030204" pitchFamily="34" charset="0"/>
              </a:rPr>
              <a:t>Marriage:</a:t>
            </a:r>
          </a:p>
          <a:p>
            <a:endParaRPr lang="en-US" sz="200"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After installing an IMB, we must identify this via the User Interface:</a:t>
            </a:r>
          </a:p>
          <a:p>
            <a:endParaRPr lang="en-US" b="1" dirty="0">
              <a:solidFill>
                <a:schemeClr val="bg1"/>
              </a:solidFill>
              <a:latin typeface="Calibri" panose="020F0502020204030204" pitchFamily="34" charset="0"/>
            </a:endParaRPr>
          </a:p>
        </p:txBody>
      </p:sp>
      <p:pic>
        <p:nvPicPr>
          <p:cNvPr id="11268" name="Picture 4">
            <a:extLst>
              <a:ext uri="{FF2B5EF4-FFF2-40B4-BE49-F238E27FC236}">
                <a16:creationId xmlns:a16="http://schemas.microsoft.com/office/drawing/2014/main" id="{93295550-1FEA-42CD-2345-2BFDA09222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33" t="26048" r="16667" b="48403"/>
          <a:stretch/>
        </p:blipFill>
        <p:spPr bwMode="auto">
          <a:xfrm>
            <a:off x="6579527" y="2332346"/>
            <a:ext cx="2061071" cy="183206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44908D1-23F5-BC63-190D-D773D65A38C6}"/>
              </a:ext>
            </a:extLst>
          </p:cNvPr>
          <p:cNvSpPr/>
          <p:nvPr/>
        </p:nvSpPr>
        <p:spPr bwMode="auto">
          <a:xfrm>
            <a:off x="4267200" y="2524312"/>
            <a:ext cx="838200" cy="77034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12" name="Straight Arrow Connector 11">
            <a:extLst>
              <a:ext uri="{FF2B5EF4-FFF2-40B4-BE49-F238E27FC236}">
                <a16:creationId xmlns:a16="http://schemas.microsoft.com/office/drawing/2014/main" id="{714B87D1-EDB4-DEAE-B652-A9673A7D1A3F}"/>
              </a:ext>
            </a:extLst>
          </p:cNvPr>
          <p:cNvCxnSpPr>
            <a:stCxn id="10" idx="3"/>
          </p:cNvCxnSpPr>
          <p:nvPr/>
        </p:nvCxnSpPr>
        <p:spPr bwMode="auto">
          <a:xfrm>
            <a:off x="5105400" y="2909484"/>
            <a:ext cx="1179922" cy="8037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262438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CineLife+ 2K System Overview</a:t>
            </a:r>
            <a:endParaRPr lang="en-US" dirty="0">
              <a:latin typeface="Calibri" pitchFamily="34" charset="0"/>
            </a:endParaRPr>
          </a:p>
        </p:txBody>
      </p:sp>
      <p:pic>
        <p:nvPicPr>
          <p:cNvPr id="3" name="Picture 2">
            <a:extLst>
              <a:ext uri="{FF2B5EF4-FFF2-40B4-BE49-F238E27FC236}">
                <a16:creationId xmlns:a16="http://schemas.microsoft.com/office/drawing/2014/main" id="{262B575C-3FDD-71D4-3103-350FFC181511}"/>
              </a:ext>
            </a:extLst>
          </p:cNvPr>
          <p:cNvPicPr>
            <a:picLocks noChangeAspect="1"/>
          </p:cNvPicPr>
          <p:nvPr/>
        </p:nvPicPr>
        <p:blipFill>
          <a:blip r:embed="rId4"/>
          <a:stretch>
            <a:fillRect/>
          </a:stretch>
        </p:blipFill>
        <p:spPr>
          <a:xfrm>
            <a:off x="2093951" y="2266950"/>
            <a:ext cx="5239752" cy="2724410"/>
          </a:xfrm>
          <a:prstGeom prst="rect">
            <a:avLst/>
          </a:prstGeom>
        </p:spPr>
      </p:pic>
      <p:sp>
        <p:nvSpPr>
          <p:cNvPr id="6" name="Rectangle 5">
            <a:extLst>
              <a:ext uri="{FF2B5EF4-FFF2-40B4-BE49-F238E27FC236}">
                <a16:creationId xmlns:a16="http://schemas.microsoft.com/office/drawing/2014/main" id="{26240CD0-EDDD-FF35-21E2-D8D6E10AC294}"/>
              </a:ext>
            </a:extLst>
          </p:cNvPr>
          <p:cNvSpPr/>
          <p:nvPr/>
        </p:nvSpPr>
        <p:spPr bwMode="auto">
          <a:xfrm>
            <a:off x="6674019" y="4281718"/>
            <a:ext cx="342900" cy="252663"/>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latin typeface="Arial" charset="0"/>
              <a:ea typeface="ＭＳ Ｐゴシック" pitchFamily="34" charset="-128"/>
            </a:endParaRPr>
          </a:p>
        </p:txBody>
      </p:sp>
      <p:sp>
        <p:nvSpPr>
          <p:cNvPr id="2" name="TextBox 1">
            <a:extLst>
              <a:ext uri="{FF2B5EF4-FFF2-40B4-BE49-F238E27FC236}">
                <a16:creationId xmlns:a16="http://schemas.microsoft.com/office/drawing/2014/main" id="{C7319A82-14A7-8CB7-6026-1383ACB0EBAC}"/>
              </a:ext>
            </a:extLst>
          </p:cNvPr>
          <p:cNvSpPr txBox="1"/>
          <p:nvPr/>
        </p:nvSpPr>
        <p:spPr>
          <a:xfrm>
            <a:off x="622190" y="759303"/>
            <a:ext cx="8053526" cy="1738938"/>
          </a:xfrm>
          <a:prstGeom prst="rect">
            <a:avLst/>
          </a:prstGeom>
          <a:noFill/>
        </p:spPr>
        <p:txBody>
          <a:bodyPr wrap="square" rtlCol="0">
            <a:spAutoFit/>
          </a:bodyPr>
          <a:lstStyle/>
          <a:p>
            <a:r>
              <a:rPr lang="en-US" b="1" dirty="0">
                <a:solidFill>
                  <a:schemeClr val="bg1"/>
                </a:solidFill>
                <a:latin typeface="Calibri" panose="020F0502020204030204" pitchFamily="34" charset="0"/>
              </a:rPr>
              <a:t>Perform Marriage:</a:t>
            </a:r>
          </a:p>
          <a:p>
            <a:endParaRPr lang="en-US" sz="200" dirty="0">
              <a:solidFill>
                <a:schemeClr val="bg1"/>
              </a:solidFill>
              <a:latin typeface="Calibri" panose="020F0502020204030204" pitchFamily="34" charset="0"/>
            </a:endParaRPr>
          </a:p>
          <a:p>
            <a:r>
              <a:rPr lang="en-US" sz="1900" dirty="0">
                <a:solidFill>
                  <a:schemeClr val="bg1"/>
                </a:solidFill>
                <a:latin typeface="Calibri" panose="020F0502020204030204" pitchFamily="34" charset="0"/>
              </a:rPr>
              <a:t>Once the IMB is selected, you’ll need to reboot the projector. After this you’ll be able to perform marriage by clicking: </a:t>
            </a:r>
            <a:r>
              <a:rPr lang="en-US" sz="1900" i="1" dirty="0">
                <a:solidFill>
                  <a:srgbClr val="0070C0"/>
                </a:solidFill>
                <a:latin typeface="Calibri" panose="020F0502020204030204" pitchFamily="34" charset="0"/>
              </a:rPr>
              <a:t>“Main Menu -&gt; Service Setup -&gt; Marriage Setup”</a:t>
            </a:r>
            <a:r>
              <a:rPr lang="en-US" sz="1900" dirty="0">
                <a:solidFill>
                  <a:schemeClr val="bg1"/>
                </a:solidFill>
                <a:latin typeface="Calibri" panose="020F0502020204030204" pitchFamily="34" charset="0"/>
              </a:rPr>
              <a:t>.</a:t>
            </a: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936478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CineLife+ 2K System Overview</a:t>
            </a:r>
          </a:p>
        </p:txBody>
      </p:sp>
      <p:sp>
        <p:nvSpPr>
          <p:cNvPr id="6" name="TextBox 5"/>
          <p:cNvSpPr txBox="1"/>
          <p:nvPr/>
        </p:nvSpPr>
        <p:spPr>
          <a:xfrm>
            <a:off x="6172200" y="4476750"/>
            <a:ext cx="1248905" cy="276999"/>
          </a:xfrm>
          <a:prstGeom prst="rect">
            <a:avLst/>
          </a:prstGeom>
          <a:noFill/>
          <a:ln w="25400">
            <a:solidFill>
              <a:srgbClr val="2A6EBB"/>
            </a:solidFill>
          </a:ln>
        </p:spPr>
        <p:txBody>
          <a:bodyPr wrap="square" rtlCol="0">
            <a:spAutoFit/>
          </a:bodyPr>
          <a:lstStyle/>
          <a:p>
            <a:r>
              <a:rPr lang="en-US" sz="1200" dirty="0">
                <a:solidFill>
                  <a:srgbClr val="6F9AD3"/>
                </a:solidFill>
                <a:latin typeface="Calibri" panose="020F0502020204030204" pitchFamily="34" charset="0"/>
                <a:cs typeface="Calibri" panose="020F0502020204030204" pitchFamily="34" charset="0"/>
              </a:rPr>
              <a:t>Marriage Button</a:t>
            </a:r>
          </a:p>
        </p:txBody>
      </p:sp>
      <p:sp>
        <p:nvSpPr>
          <p:cNvPr id="7" name="TextBox 6">
            <a:extLst>
              <a:ext uri="{FF2B5EF4-FFF2-40B4-BE49-F238E27FC236}">
                <a16:creationId xmlns:a16="http://schemas.microsoft.com/office/drawing/2014/main" id="{339C0CB4-2C11-336F-60B7-59BA162872A3}"/>
              </a:ext>
            </a:extLst>
          </p:cNvPr>
          <p:cNvSpPr txBox="1"/>
          <p:nvPr/>
        </p:nvSpPr>
        <p:spPr>
          <a:xfrm>
            <a:off x="622190" y="759303"/>
            <a:ext cx="8053526" cy="3046988"/>
          </a:xfrm>
          <a:prstGeom prst="rect">
            <a:avLst/>
          </a:prstGeom>
          <a:noFill/>
        </p:spPr>
        <p:txBody>
          <a:bodyPr wrap="square" rtlCol="0">
            <a:spAutoFit/>
          </a:bodyPr>
          <a:lstStyle/>
          <a:p>
            <a:r>
              <a:rPr lang="en-US" b="1" dirty="0">
                <a:solidFill>
                  <a:schemeClr val="bg1"/>
                </a:solidFill>
                <a:latin typeface="Calibri" panose="020F0502020204030204" pitchFamily="34" charset="0"/>
              </a:rPr>
              <a:t>Perform Marriage:</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DCI</a:t>
            </a:r>
            <a:r>
              <a:rPr lang="en-US" sz="1600" baseline="0" dirty="0">
                <a:solidFill>
                  <a:schemeClr val="bg1"/>
                </a:solidFill>
                <a:latin typeface="Calibri" panose="020F0502020204030204" pitchFamily="34" charset="0"/>
                <a:cs typeface="Calibri" panose="020F0502020204030204" pitchFamily="34" charset="0"/>
              </a:rPr>
              <a:t> requirements also include that no one can arm the marriage remotely. The idea is, the marriage authority must inspect the system and make sure covers are closed, no cables are soldered to any of the boards, no line of sight to any of the projector electronics etc.</a:t>
            </a:r>
          </a:p>
          <a:p>
            <a:endParaRPr lang="en-US" sz="1600" baseline="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When all</a:t>
            </a:r>
            <a:r>
              <a:rPr lang="en-US" sz="1600" baseline="0" dirty="0">
                <a:solidFill>
                  <a:schemeClr val="bg1"/>
                </a:solidFill>
                <a:latin typeface="Calibri" panose="020F0502020204030204" pitchFamily="34" charset="0"/>
                <a:cs typeface="Calibri" panose="020F0502020204030204" pitchFamily="34" charset="0"/>
              </a:rPr>
              <a:t> conditions are met, the marriage authority will sign off and arm the marriage.</a:t>
            </a:r>
          </a:p>
          <a:p>
            <a:endParaRPr lang="en-US" sz="1600" baseline="0" dirty="0">
              <a:solidFill>
                <a:schemeClr val="bg1"/>
              </a:solidFill>
              <a:latin typeface="Calibri" panose="020F0502020204030204" pitchFamily="34" charset="0"/>
              <a:cs typeface="Calibri" panose="020F0502020204030204" pitchFamily="34" charset="0"/>
            </a:endParaRPr>
          </a:p>
          <a:p>
            <a:r>
              <a:rPr lang="en-US" sz="1600" baseline="0" dirty="0">
                <a:solidFill>
                  <a:schemeClr val="bg1"/>
                </a:solidFill>
                <a:latin typeface="Calibri" panose="020F0502020204030204" pitchFamily="34" charset="0"/>
                <a:cs typeface="Calibri" panose="020F0502020204030204" pitchFamily="34" charset="0"/>
              </a:rPr>
              <a:t>The Marriage Button is integrated on the VOM to be pressed when prompted during the marriage arming process.</a:t>
            </a:r>
            <a:endParaRPr lang="en-US" sz="1600" dirty="0">
              <a:solidFill>
                <a:schemeClr val="bg1"/>
              </a:solidFill>
              <a:latin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ndParaRPr>
          </a:p>
        </p:txBody>
      </p:sp>
      <p:pic>
        <p:nvPicPr>
          <p:cNvPr id="12290" name="Picture 2">
            <a:extLst>
              <a:ext uri="{FF2B5EF4-FFF2-40B4-BE49-F238E27FC236}">
                <a16:creationId xmlns:a16="http://schemas.microsoft.com/office/drawing/2014/main" id="{3E6B8BE3-DCCD-CB8C-575C-B01DABFFB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761" y="3511639"/>
            <a:ext cx="2766046" cy="14392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E32EEC9-EB3D-4E6F-2AD5-CCAA55FE3B32}"/>
              </a:ext>
            </a:extLst>
          </p:cNvPr>
          <p:cNvPicPr>
            <a:picLocks noChangeAspect="1"/>
          </p:cNvPicPr>
          <p:nvPr/>
        </p:nvPicPr>
        <p:blipFill rotWithShape="1">
          <a:blip r:embed="rId5"/>
          <a:srcRect t="24991" r="10009" b="54985"/>
          <a:stretch/>
        </p:blipFill>
        <p:spPr>
          <a:xfrm>
            <a:off x="3962400" y="3597640"/>
            <a:ext cx="4389193" cy="673762"/>
          </a:xfrm>
          <a:prstGeom prst="rect">
            <a:avLst/>
          </a:prstGeom>
        </p:spPr>
      </p:pic>
      <p:sp>
        <p:nvSpPr>
          <p:cNvPr id="5" name="Oval 4"/>
          <p:cNvSpPr/>
          <p:nvPr/>
        </p:nvSpPr>
        <p:spPr bwMode="auto">
          <a:xfrm>
            <a:off x="6644252" y="3824463"/>
            <a:ext cx="304800" cy="28154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cxnSp>
        <p:nvCxnSpPr>
          <p:cNvPr id="8" name="Straight Arrow Connector 7"/>
          <p:cNvCxnSpPr>
            <a:cxnSpLocks/>
            <a:stCxn id="6" idx="0"/>
          </p:cNvCxnSpPr>
          <p:nvPr/>
        </p:nvCxnSpPr>
        <p:spPr bwMode="auto">
          <a:xfrm flipV="1">
            <a:off x="6796653" y="4106011"/>
            <a:ext cx="0" cy="370739"/>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350791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2" name="Diagram 1">
            <a:extLst>
              <a:ext uri="{FF2B5EF4-FFF2-40B4-BE49-F238E27FC236}">
                <a16:creationId xmlns:a16="http://schemas.microsoft.com/office/drawing/2014/main" id="{A77C3290-3A4B-9675-09EF-2D8FF5761A29}"/>
              </a:ext>
            </a:extLst>
          </p:cNvPr>
          <p:cNvGraphicFramePr/>
          <p:nvPr>
            <p:extLst>
              <p:ext uri="{D42A27DB-BD31-4B8C-83A1-F6EECF244321}">
                <p14:modId xmlns:p14="http://schemas.microsoft.com/office/powerpoint/2010/main" val="2882660771"/>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05472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CineLife+ 2K System Overview</a:t>
            </a:r>
          </a:p>
        </p:txBody>
      </p:sp>
      <p:pic>
        <p:nvPicPr>
          <p:cNvPr id="5" name="Picture 4" descr="A close-up of a computer&#10;&#10;Description automatically generated">
            <a:extLst>
              <a:ext uri="{FF2B5EF4-FFF2-40B4-BE49-F238E27FC236}">
                <a16:creationId xmlns:a16="http://schemas.microsoft.com/office/drawing/2014/main" id="{461A386C-5FB8-B894-0947-47B56DBF0D13}"/>
              </a:ext>
            </a:extLst>
          </p:cNvPr>
          <p:cNvPicPr>
            <a:picLocks noChangeAspect="1"/>
          </p:cNvPicPr>
          <p:nvPr/>
        </p:nvPicPr>
        <p:blipFill rotWithShape="1">
          <a:blip r:embed="rId4">
            <a:extLst>
              <a:ext uri="{28A0092B-C50C-407E-A947-70E740481C1C}">
                <a14:useLocalDpi xmlns:a14="http://schemas.microsoft.com/office/drawing/2010/main" val="0"/>
              </a:ext>
            </a:extLst>
          </a:blip>
          <a:srcRect l="7778" t="17407" r="12222" b="21852"/>
          <a:stretch/>
        </p:blipFill>
        <p:spPr>
          <a:xfrm>
            <a:off x="4876800" y="2634191"/>
            <a:ext cx="4038600" cy="2299758"/>
          </a:xfrm>
          <a:prstGeom prst="rect">
            <a:avLst/>
          </a:prstGeom>
        </p:spPr>
      </p:pic>
      <p:sp>
        <p:nvSpPr>
          <p:cNvPr id="6" name="TextBox 5">
            <a:extLst>
              <a:ext uri="{FF2B5EF4-FFF2-40B4-BE49-F238E27FC236}">
                <a16:creationId xmlns:a16="http://schemas.microsoft.com/office/drawing/2014/main" id="{D8C5FDA1-7656-FDFC-B1C4-FA2B8633E86B}"/>
              </a:ext>
            </a:extLst>
          </p:cNvPr>
          <p:cNvSpPr txBox="1"/>
          <p:nvPr/>
        </p:nvSpPr>
        <p:spPr>
          <a:xfrm>
            <a:off x="622190" y="759303"/>
            <a:ext cx="8053526" cy="2554545"/>
          </a:xfrm>
          <a:prstGeom prst="rect">
            <a:avLst/>
          </a:prstGeom>
          <a:noFill/>
        </p:spPr>
        <p:txBody>
          <a:bodyPr wrap="square" rtlCol="0">
            <a:spAutoFit/>
          </a:bodyPr>
          <a:lstStyle/>
          <a:p>
            <a:r>
              <a:rPr lang="en-US" b="1" dirty="0">
                <a:solidFill>
                  <a:schemeClr val="bg1"/>
                </a:solidFill>
                <a:latin typeface="Calibri" panose="020F0502020204030204" pitchFamily="34" charset="0"/>
              </a:rPr>
              <a:t>HouseKeeping Board (Type “G”) - HKBG:</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Our HouseKeeping Board is responsible for all monitoring the fan speeds, temperature sensors, etc.</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It also drives many additional components such as the lensmount, lens, shutter, etc.</a:t>
            </a: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ndParaRPr>
          </a:p>
        </p:txBody>
      </p:sp>
      <p:sp>
        <p:nvSpPr>
          <p:cNvPr id="7" name="TextBox 6">
            <a:extLst>
              <a:ext uri="{FF2B5EF4-FFF2-40B4-BE49-F238E27FC236}">
                <a16:creationId xmlns:a16="http://schemas.microsoft.com/office/drawing/2014/main" id="{87F94638-E741-CB8A-3C56-DDA86E9C974E}"/>
              </a:ext>
            </a:extLst>
          </p:cNvPr>
          <p:cNvSpPr txBox="1"/>
          <p:nvPr/>
        </p:nvSpPr>
        <p:spPr>
          <a:xfrm>
            <a:off x="622190" y="2571750"/>
            <a:ext cx="3949810" cy="218521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Calibri" panose="020F0502020204030204" pitchFamily="34" charset="0"/>
              </a:rPr>
              <a:t>We have a direct connection between the HKBG and CineLife+ 2K cardcage.</a:t>
            </a:r>
          </a:p>
          <a:p>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cs typeface="Calibri" panose="020F0502020204030204" pitchFamily="34" charset="0"/>
              </a:rPr>
              <a:t>If we cannot detect the HKB for any reason, the projector will not be able to boot up in order to protect itself from any high temperatures or issues </a:t>
            </a: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691922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machine&#10;&#10;Description automatically generated">
            <a:extLst>
              <a:ext uri="{FF2B5EF4-FFF2-40B4-BE49-F238E27FC236}">
                <a16:creationId xmlns:a16="http://schemas.microsoft.com/office/drawing/2014/main" id="{140AB6E1-07A8-0A86-CA5F-C303CFC1D06B}"/>
              </a:ext>
            </a:extLst>
          </p:cNvPr>
          <p:cNvPicPr>
            <a:picLocks noChangeAspect="1"/>
          </p:cNvPicPr>
          <p:nvPr/>
        </p:nvPicPr>
        <p:blipFill rotWithShape="1">
          <a:blip r:embed="rId4">
            <a:extLst>
              <a:ext uri="{28A0092B-C50C-407E-A947-70E740481C1C}">
                <a14:useLocalDpi xmlns:a14="http://schemas.microsoft.com/office/drawing/2010/main" val="0"/>
              </a:ext>
            </a:extLst>
          </a:blip>
          <a:srcRect r="36569"/>
          <a:stretch/>
        </p:blipFill>
        <p:spPr>
          <a:xfrm>
            <a:off x="1752600" y="2661047"/>
            <a:ext cx="1766515" cy="2088709"/>
          </a:xfrm>
          <a:prstGeom prst="rect">
            <a:avLst/>
          </a:prstGeom>
        </p:spPr>
      </p:pic>
      <p:sp>
        <p:nvSpPr>
          <p:cNvPr id="2" name="Title 1"/>
          <p:cNvSpPr>
            <a:spLocks noGrp="1"/>
          </p:cNvSpPr>
          <p:nvPr>
            <p:ph type="title"/>
          </p:nvPr>
        </p:nvSpPr>
        <p:spPr/>
        <p:txBody>
          <a:bodyPr/>
          <a:lstStyle/>
          <a:p>
            <a:r>
              <a:rPr lang="en-US" kern="0" dirty="0"/>
              <a:t>CineLife+ 2K System Overview</a:t>
            </a:r>
            <a:endParaRPr lang="en-US" dirty="0"/>
          </a:p>
        </p:txBody>
      </p:sp>
      <p:sp>
        <p:nvSpPr>
          <p:cNvPr id="3" name="TextBox 2"/>
          <p:cNvSpPr txBox="1"/>
          <p:nvPr/>
        </p:nvSpPr>
        <p:spPr>
          <a:xfrm>
            <a:off x="709474" y="1448548"/>
            <a:ext cx="8053526" cy="1446550"/>
          </a:xfrm>
          <a:prstGeom prst="rect">
            <a:avLst/>
          </a:prstGeom>
          <a:noFill/>
        </p:spPr>
        <p:txBody>
          <a:bodyPr wrap="square" rtlCol="0">
            <a:spAutoFit/>
          </a:bodyPr>
          <a:lstStyle/>
          <a:p>
            <a:r>
              <a:rPr lang="en-US" sz="1600" dirty="0">
                <a:solidFill>
                  <a:schemeClr val="bg1"/>
                </a:solidFill>
                <a:latin typeface="Calibri" panose="020F0502020204030204" pitchFamily="34" charset="0"/>
              </a:rPr>
              <a:t>Projector identification information, such as; model, manufacturing date and serial number are stored on a memory chip connected to the HKBB. </a:t>
            </a:r>
          </a:p>
          <a:p>
            <a:endParaRPr lang="en-US" sz="1600" dirty="0">
              <a:solidFill>
                <a:schemeClr val="bg1"/>
              </a:solidFill>
              <a:latin typeface="Calibri" panose="020F0502020204030204" pitchFamily="34" charset="0"/>
            </a:endParaRPr>
          </a:p>
          <a:p>
            <a:pPr algn="ctr"/>
            <a:r>
              <a:rPr lang="en-US" sz="1600" dirty="0">
                <a:solidFill>
                  <a:srgbClr val="FF0000"/>
                </a:solidFill>
                <a:latin typeface="Calibri" panose="020F0502020204030204" pitchFamily="34" charset="0"/>
              </a:rPr>
              <a:t>..:: The system CANNOT function if this board is NOT installed or failed ::..</a:t>
            </a:r>
          </a:p>
          <a:p>
            <a:endParaRPr lang="en-US" dirty="0"/>
          </a:p>
        </p:txBody>
      </p:sp>
      <p:sp>
        <p:nvSpPr>
          <p:cNvPr id="5" name="Oval 4"/>
          <p:cNvSpPr/>
          <p:nvPr/>
        </p:nvSpPr>
        <p:spPr bwMode="auto">
          <a:xfrm>
            <a:off x="1759889" y="3664356"/>
            <a:ext cx="1371600" cy="63228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7" name="TextBox 6"/>
          <p:cNvSpPr txBox="1"/>
          <p:nvPr/>
        </p:nvSpPr>
        <p:spPr>
          <a:xfrm>
            <a:off x="419979" y="3683698"/>
            <a:ext cx="1100045" cy="369332"/>
          </a:xfrm>
          <a:prstGeom prst="rect">
            <a:avLst/>
          </a:prstGeom>
          <a:noFill/>
          <a:ln w="25400">
            <a:solidFill>
              <a:srgbClr val="2A6EBB"/>
            </a:solidFill>
          </a:ln>
        </p:spPr>
        <p:txBody>
          <a:bodyPr wrap="none" rtlCol="0">
            <a:spAutoFit/>
          </a:bodyPr>
          <a:lstStyle/>
          <a:p>
            <a:r>
              <a:rPr lang="en-US" sz="1800" dirty="0">
                <a:solidFill>
                  <a:srgbClr val="6F9AD3"/>
                </a:solidFill>
                <a:latin typeface="Calibri" panose="020F0502020204030204" pitchFamily="34" charset="0"/>
                <a:cs typeface="Calibri" panose="020F0502020204030204" pitchFamily="34" charset="0"/>
              </a:rPr>
              <a:t>SID Board</a:t>
            </a:r>
          </a:p>
        </p:txBody>
      </p:sp>
      <p:cxnSp>
        <p:nvCxnSpPr>
          <p:cNvPr id="9" name="Straight Arrow Connector 8"/>
          <p:cNvCxnSpPr>
            <a:cxnSpLocks/>
            <a:stCxn id="7" idx="3"/>
            <a:endCxn id="5" idx="2"/>
          </p:cNvCxnSpPr>
          <p:nvPr/>
        </p:nvCxnSpPr>
        <p:spPr bwMode="auto">
          <a:xfrm>
            <a:off x="1520024" y="3868364"/>
            <a:ext cx="239865" cy="112134"/>
          </a:xfrm>
          <a:prstGeom prst="straightConnector1">
            <a:avLst/>
          </a:prstGeom>
          <a:solidFill>
            <a:schemeClr val="accent1"/>
          </a:solidFill>
          <a:ln w="25400" cap="flat" cmpd="sng" algn="ctr">
            <a:solidFill>
              <a:srgbClr val="2A6EBB"/>
            </a:solidFill>
            <a:prstDash val="solid"/>
            <a:round/>
            <a:headEnd type="none" w="med" len="med"/>
            <a:tailEnd type="triangle"/>
          </a:ln>
          <a:effectLst/>
        </p:spPr>
      </p:cxnSp>
      <p:pic>
        <p:nvPicPr>
          <p:cNvPr id="8" name="Picture 7">
            <a:extLst>
              <a:ext uri="{FF2B5EF4-FFF2-40B4-BE49-F238E27FC236}">
                <a16:creationId xmlns:a16="http://schemas.microsoft.com/office/drawing/2014/main" id="{9F707032-1209-D6D1-CA81-DD92D3E0E1CC}"/>
              </a:ext>
            </a:extLst>
          </p:cNvPr>
          <p:cNvPicPr>
            <a:picLocks noChangeAspect="1"/>
          </p:cNvPicPr>
          <p:nvPr/>
        </p:nvPicPr>
        <p:blipFill>
          <a:blip r:embed="rId5"/>
          <a:stretch>
            <a:fillRect/>
          </a:stretch>
        </p:blipFill>
        <p:spPr>
          <a:xfrm>
            <a:off x="3832599" y="2653924"/>
            <a:ext cx="4679203" cy="2263476"/>
          </a:xfrm>
          <a:prstGeom prst="rect">
            <a:avLst/>
          </a:prstGeom>
        </p:spPr>
      </p:pic>
      <p:sp>
        <p:nvSpPr>
          <p:cNvPr id="16" name="TextBox 15">
            <a:extLst>
              <a:ext uri="{FF2B5EF4-FFF2-40B4-BE49-F238E27FC236}">
                <a16:creationId xmlns:a16="http://schemas.microsoft.com/office/drawing/2014/main" id="{9C1F0D9A-FCAF-4DDB-106F-9DC209ED588D}"/>
              </a:ext>
            </a:extLst>
          </p:cNvPr>
          <p:cNvSpPr txBox="1"/>
          <p:nvPr/>
        </p:nvSpPr>
        <p:spPr>
          <a:xfrm>
            <a:off x="591842" y="747503"/>
            <a:ext cx="8053526" cy="830997"/>
          </a:xfrm>
          <a:prstGeom prst="rect">
            <a:avLst/>
          </a:prstGeom>
          <a:noFill/>
        </p:spPr>
        <p:txBody>
          <a:bodyPr wrap="square" rtlCol="0">
            <a:spAutoFit/>
          </a:bodyPr>
          <a:lstStyle/>
          <a:p>
            <a:r>
              <a:rPr lang="en-US" b="1" dirty="0">
                <a:solidFill>
                  <a:schemeClr val="bg1"/>
                </a:solidFill>
                <a:latin typeface="Calibri" panose="020F0502020204030204" pitchFamily="34" charset="0"/>
              </a:rPr>
              <a:t>System ID (SID):</a:t>
            </a:r>
            <a:endParaRPr lang="en-US" sz="1600" dirty="0">
              <a:solidFill>
                <a:schemeClr val="bg1"/>
              </a:solidFill>
              <a:latin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607709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21851" b="44074"/>
          <a:stretch/>
        </p:blipFill>
        <p:spPr>
          <a:xfrm rot="10800000">
            <a:off x="5406748" y="2581275"/>
            <a:ext cx="3320743" cy="848634"/>
          </a:xfrm>
          <a:prstGeom prst="rect">
            <a:avLst/>
          </a:prstGeom>
        </p:spPr>
      </p:pic>
      <p:sp>
        <p:nvSpPr>
          <p:cNvPr id="7" name="TextBox 6"/>
          <p:cNvSpPr txBox="1"/>
          <p:nvPr/>
        </p:nvSpPr>
        <p:spPr>
          <a:xfrm>
            <a:off x="5406748" y="3690942"/>
            <a:ext cx="3505395" cy="738664"/>
          </a:xfrm>
          <a:prstGeom prst="rect">
            <a:avLst/>
          </a:prstGeom>
          <a:noFill/>
          <a:ln w="25400">
            <a:solidFill>
              <a:srgbClr val="2A6EBB"/>
            </a:solidFill>
          </a:ln>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Note: Make  sure the power switch on the back of the TP is ON when connected to projector</a:t>
            </a:r>
          </a:p>
        </p:txBody>
      </p:sp>
      <p:sp>
        <p:nvSpPr>
          <p:cNvPr id="5" name="Title 1">
            <a:extLst>
              <a:ext uri="{FF2B5EF4-FFF2-40B4-BE49-F238E27FC236}">
                <a16:creationId xmlns:a16="http://schemas.microsoft.com/office/drawing/2014/main" id="{B1F77195-54ED-EBC6-D768-A80A99A6BE2A}"/>
              </a:ext>
            </a:extLst>
          </p:cNvPr>
          <p:cNvSpPr txBox="1">
            <a:spLocks/>
          </p:cNvSpPr>
          <p:nvPr/>
        </p:nvSpPr>
        <p:spPr bwMode="auto">
          <a:xfrm>
            <a:off x="566928" y="0"/>
            <a:ext cx="8577072" cy="459581"/>
          </a:xfrm>
          <a:prstGeom prst="rect">
            <a:avLst/>
          </a:prstGeom>
          <a:solidFill>
            <a:srgbClr val="2A6EBB"/>
          </a:solidFill>
          <a:ln w="9525">
            <a:noFill/>
            <a:miter lim="800000"/>
            <a:headEnd/>
            <a:tailEnd/>
          </a:ln>
        </p:spPr>
        <p:txBody>
          <a:bodyPr vert="horz" wrap="square" lIns="91428" tIns="45714" rIns="91428" bIns="45714"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a:lstStyle>
          <a:p>
            <a:r>
              <a:rPr lang="en-US" kern="0" dirty="0"/>
              <a:t>CineLife+ 2K System Overview</a:t>
            </a:r>
          </a:p>
        </p:txBody>
      </p:sp>
      <p:pic>
        <p:nvPicPr>
          <p:cNvPr id="11" name="Picture 10" descr="A black box with a lens&#10;&#10;Description automatically generated">
            <a:extLst>
              <a:ext uri="{FF2B5EF4-FFF2-40B4-BE49-F238E27FC236}">
                <a16:creationId xmlns:a16="http://schemas.microsoft.com/office/drawing/2014/main" id="{2C39436F-39C8-BAF3-2D03-1C76ECAE75C1}"/>
              </a:ext>
            </a:extLst>
          </p:cNvPr>
          <p:cNvPicPr>
            <a:picLocks noChangeAspect="1"/>
          </p:cNvPicPr>
          <p:nvPr/>
        </p:nvPicPr>
        <p:blipFill rotWithShape="1">
          <a:blip r:embed="rId5">
            <a:extLst>
              <a:ext uri="{28A0092B-C50C-407E-A947-70E740481C1C}">
                <a14:useLocalDpi xmlns:a14="http://schemas.microsoft.com/office/drawing/2010/main" val="0"/>
              </a:ext>
            </a:extLst>
          </a:blip>
          <a:srcRect r="5512"/>
          <a:stretch/>
        </p:blipFill>
        <p:spPr>
          <a:xfrm>
            <a:off x="5406748" y="507869"/>
            <a:ext cx="3253377" cy="1789277"/>
          </a:xfrm>
          <a:prstGeom prst="rect">
            <a:avLst/>
          </a:prstGeom>
        </p:spPr>
      </p:pic>
      <p:sp>
        <p:nvSpPr>
          <p:cNvPr id="12" name="TextBox 11">
            <a:extLst>
              <a:ext uri="{FF2B5EF4-FFF2-40B4-BE49-F238E27FC236}">
                <a16:creationId xmlns:a16="http://schemas.microsoft.com/office/drawing/2014/main" id="{CB9BD995-A473-14EF-83FB-12DF8BB19918}"/>
              </a:ext>
            </a:extLst>
          </p:cNvPr>
          <p:cNvSpPr txBox="1"/>
          <p:nvPr/>
        </p:nvSpPr>
        <p:spPr>
          <a:xfrm>
            <a:off x="591842" y="747503"/>
            <a:ext cx="4665958" cy="2936188"/>
          </a:xfrm>
          <a:prstGeom prst="rect">
            <a:avLst/>
          </a:prstGeom>
          <a:noFill/>
        </p:spPr>
        <p:txBody>
          <a:bodyPr wrap="square" rtlCol="0">
            <a:spAutoFit/>
          </a:bodyPr>
          <a:lstStyle/>
          <a:p>
            <a:r>
              <a:rPr lang="en-US" b="1" dirty="0">
                <a:solidFill>
                  <a:schemeClr val="bg1"/>
                </a:solidFill>
                <a:latin typeface="Calibri" panose="020F0502020204030204" pitchFamily="34" charset="0"/>
              </a:rPr>
              <a:t>CineLife+ 2K:</a:t>
            </a:r>
          </a:p>
          <a:p>
            <a:endParaRPr lang="en-US" sz="4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The software runs on the CAVE-2K.</a:t>
            </a:r>
            <a:endParaRPr lang="en-US" sz="1600" baseline="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600" baseline="0" dirty="0">
              <a:solidFill>
                <a:schemeClr val="bg1"/>
              </a:solidFill>
              <a:latin typeface="Calibri" panose="020F0502020204030204" pitchFamily="34" charset="0"/>
              <a:cs typeface="Calibri" panose="020F0502020204030204" pitchFamily="34" charset="0"/>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600" dirty="0">
                <a:solidFill>
                  <a:schemeClr val="bg1"/>
                </a:solidFill>
                <a:latin typeface="Calibri" panose="020F0502020204030204" pitchFamily="34" charset="0"/>
                <a:cs typeface="Calibri" panose="020F0502020204030204" pitchFamily="34" charset="0"/>
              </a:rPr>
              <a:t>Everything can be done with or without the Touch Panel (TP)  attached. If there is no Touch Panel, you need to use the User Interface.</a:t>
            </a:r>
          </a:p>
          <a:p>
            <a:pPr marL="171450" indent="-171450">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The optional TP has one USB-C</a:t>
            </a:r>
            <a:r>
              <a:rPr lang="en-US" sz="1600" baseline="0" dirty="0">
                <a:solidFill>
                  <a:schemeClr val="bg1"/>
                </a:solidFill>
                <a:latin typeface="Calibri" panose="020F0502020204030204" pitchFamily="34" charset="0"/>
                <a:cs typeface="Calibri" panose="020F0502020204030204" pitchFamily="34" charset="0"/>
              </a:rPr>
              <a:t> connection to the CAVE-2K for power and video signal</a:t>
            </a:r>
            <a:endParaRPr lang="en-US" sz="1600" dirty="0">
              <a:solidFill>
                <a:schemeClr val="bg1"/>
              </a:solidFill>
              <a:latin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ndParaRPr>
          </a:p>
        </p:txBody>
      </p:sp>
      <p:pic>
        <p:nvPicPr>
          <p:cNvPr id="1026" name="Picture 2">
            <a:extLst>
              <a:ext uri="{FF2B5EF4-FFF2-40B4-BE49-F238E27FC236}">
                <a16:creationId xmlns:a16="http://schemas.microsoft.com/office/drawing/2014/main" id="{2E342927-2601-0163-8644-E7AF191B90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922" r="10915" b="17244"/>
          <a:stretch/>
        </p:blipFill>
        <p:spPr bwMode="auto">
          <a:xfrm>
            <a:off x="566928" y="3492113"/>
            <a:ext cx="2079464" cy="124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5D43A7A4-20B1-A355-02F9-55F1571EC5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72" t="18971" r="6897" b="18997"/>
          <a:stretch/>
        </p:blipFill>
        <p:spPr bwMode="auto">
          <a:xfrm>
            <a:off x="2829554" y="3524137"/>
            <a:ext cx="2283183" cy="12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44368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CineLife+ 2K System Overview</a:t>
            </a:r>
          </a:p>
        </p:txBody>
      </p:sp>
      <p:sp>
        <p:nvSpPr>
          <p:cNvPr id="4" name="Rectangle 3"/>
          <p:cNvSpPr/>
          <p:nvPr/>
        </p:nvSpPr>
        <p:spPr>
          <a:xfrm>
            <a:off x="152400" y="590550"/>
            <a:ext cx="4495800" cy="4401205"/>
          </a:xfrm>
          <a:prstGeom prst="rect">
            <a:avLst/>
          </a:prstGeom>
        </p:spPr>
        <p:txBody>
          <a:bodyPr wrap="square">
            <a:spAutoFit/>
          </a:bodyPr>
          <a:lstStyle/>
          <a:p>
            <a:r>
              <a:rPr lang="en-US" sz="2000" b="1" dirty="0">
                <a:solidFill>
                  <a:schemeClr val="bg1"/>
                </a:solidFill>
                <a:latin typeface="Calibri" panose="020F0502020204030204" pitchFamily="34" charset="0"/>
              </a:rPr>
              <a:t>Software Upgrade:</a:t>
            </a:r>
          </a:p>
          <a:p>
            <a:endParaRPr lang="en-US" sz="2000" b="1"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dirty="0">
                <a:solidFill>
                  <a:schemeClr val="bg1"/>
                </a:solidFill>
                <a:latin typeface="Calibri" panose="020F0502020204030204" pitchFamily="34" charset="0"/>
              </a:rPr>
              <a:t>CineLife+™ upgrade package includes all projector sub-systems software.</a:t>
            </a:r>
          </a:p>
          <a:p>
            <a:pPr marL="285750" indent="-285750">
              <a:buFont typeface="Arial" panose="020B0604020202020204" pitchFamily="34" charset="0"/>
              <a:buChar char="•"/>
            </a:pPr>
            <a:r>
              <a:rPr lang="en-US" sz="1600" dirty="0">
                <a:solidFill>
                  <a:schemeClr val="bg1"/>
                </a:solidFill>
                <a:latin typeface="Calibri" panose="020F0502020204030204" pitchFamily="34" charset="0"/>
              </a:rPr>
              <a:t>To upgrade the projector software </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Prepare a USB formatted FAT 16 or FAT 32</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Copy the software package to the USB drive</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Connect the USB drive to the USB 3 port on the CAVE faceplate</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Go to Service Setup &gt;&gt; System Upgrade</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All packages on the attached drive will listed </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Highlighted the required software package</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Click </a:t>
            </a:r>
            <a:r>
              <a:rPr lang="en-US" sz="1600" b="1" dirty="0">
                <a:solidFill>
                  <a:schemeClr val="bg1"/>
                </a:solidFill>
                <a:latin typeface="Calibri" panose="020F0502020204030204" pitchFamily="34" charset="0"/>
              </a:rPr>
              <a:t>Upgrade</a:t>
            </a: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The system will automatically reboot when the upgrade is finished</a:t>
            </a:r>
          </a:p>
        </p:txBody>
      </p:sp>
      <p:pic>
        <p:nvPicPr>
          <p:cNvPr id="7" name="Picture 6">
            <a:extLst>
              <a:ext uri="{FF2B5EF4-FFF2-40B4-BE49-F238E27FC236}">
                <a16:creationId xmlns:a16="http://schemas.microsoft.com/office/drawing/2014/main" id="{FEB67B10-E188-BD54-AB04-D04289163516}"/>
              </a:ext>
            </a:extLst>
          </p:cNvPr>
          <p:cNvPicPr>
            <a:picLocks noChangeAspect="1"/>
          </p:cNvPicPr>
          <p:nvPr/>
        </p:nvPicPr>
        <p:blipFill>
          <a:blip r:embed="rId4"/>
          <a:stretch>
            <a:fillRect/>
          </a:stretch>
        </p:blipFill>
        <p:spPr>
          <a:xfrm>
            <a:off x="4724400" y="1885950"/>
            <a:ext cx="4191000" cy="2116455"/>
          </a:xfrm>
          <a:prstGeom prst="rect">
            <a:avLst/>
          </a:prstGeom>
        </p:spPr>
      </p:pic>
    </p:spTree>
    <p:custDataLst>
      <p:tags r:id="rId1"/>
    </p:custDataLst>
    <p:extLst>
      <p:ext uri="{BB962C8B-B14F-4D97-AF65-F5344CB8AC3E}">
        <p14:creationId xmlns:p14="http://schemas.microsoft.com/office/powerpoint/2010/main" val="477302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CineLife+ 2K System Overview</a:t>
            </a:r>
          </a:p>
        </p:txBody>
      </p:sp>
      <p:sp>
        <p:nvSpPr>
          <p:cNvPr id="4" name="Rectangle 3"/>
          <p:cNvSpPr/>
          <p:nvPr/>
        </p:nvSpPr>
        <p:spPr>
          <a:xfrm>
            <a:off x="152400" y="590550"/>
            <a:ext cx="8534400" cy="2185214"/>
          </a:xfrm>
          <a:prstGeom prst="rect">
            <a:avLst/>
          </a:prstGeom>
        </p:spPr>
        <p:txBody>
          <a:bodyPr wrap="square">
            <a:spAutoFit/>
          </a:bodyPr>
          <a:lstStyle/>
          <a:p>
            <a:r>
              <a:rPr lang="en-US" sz="2000" b="1" dirty="0">
                <a:solidFill>
                  <a:schemeClr val="bg1"/>
                </a:solidFill>
                <a:latin typeface="Calibri" panose="020F0502020204030204" pitchFamily="34" charset="0"/>
              </a:rPr>
              <a:t>Hibernate Mode:</a:t>
            </a:r>
          </a:p>
          <a:p>
            <a:endParaRPr lang="en-US" sz="2000" b="1"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dirty="0">
                <a:solidFill>
                  <a:schemeClr val="bg1"/>
                </a:solidFill>
                <a:latin typeface="Calibri" panose="020F0502020204030204" pitchFamily="34" charset="0"/>
              </a:rPr>
              <a:t>Allows the projector to draw less than 3 Watts while in this new standby type mode.</a:t>
            </a:r>
          </a:p>
          <a:p>
            <a:pPr marL="285750" indent="-285750">
              <a:buFont typeface="Arial" panose="020B0604020202020204" pitchFamily="34" charset="0"/>
              <a:buChar char="•"/>
            </a:pPr>
            <a:r>
              <a:rPr lang="en-US" sz="1600" dirty="0">
                <a:solidFill>
                  <a:schemeClr val="bg1"/>
                </a:solidFill>
                <a:latin typeface="Calibri" panose="020F0502020204030204" pitchFamily="34" charset="0"/>
              </a:rPr>
              <a:t>In order to put the projector in Hibernate mode, we must send a remote (PWR -2) command.</a:t>
            </a:r>
          </a:p>
          <a:p>
            <a:pPr marL="285750" indent="-285750">
              <a:buFont typeface="Arial" panose="020B0604020202020204" pitchFamily="34" charset="0"/>
              <a:buChar char="•"/>
            </a:pPr>
            <a:r>
              <a:rPr lang="en-US" sz="1600" dirty="0">
                <a:solidFill>
                  <a:schemeClr val="bg1"/>
                </a:solidFill>
                <a:latin typeface="Calibri" panose="020F0502020204030204" pitchFamily="34" charset="0"/>
              </a:rPr>
              <a:t>To wake up the projector from hibernate mode, we can use WoL (Wake On LAN) “Magic Packet”, press the black button beside hibernate, or simply use a GPIO to temporarily connect the two green connectors for a brief moment (ex: 1 second) on the Hibernate connector.</a:t>
            </a:r>
          </a:p>
          <a:p>
            <a:pPr marL="285750" indent="-285750">
              <a:buFont typeface="Arial" panose="020B0604020202020204" pitchFamily="34" charset="0"/>
              <a:buChar char="•"/>
            </a:pPr>
            <a:r>
              <a:rPr lang="en-US" sz="1600" dirty="0">
                <a:solidFill>
                  <a:schemeClr val="bg1"/>
                </a:solidFill>
                <a:latin typeface="Calibri" panose="020F0502020204030204" pitchFamily="34" charset="0"/>
              </a:rPr>
              <a:t>While in Hibernate mode, just about all parts of the projector are off.  </a:t>
            </a:r>
          </a:p>
        </p:txBody>
      </p:sp>
      <p:pic>
        <p:nvPicPr>
          <p:cNvPr id="5" name="Picture 4" descr="A back of a device&#10;&#10;Description automatically generated">
            <a:extLst>
              <a:ext uri="{FF2B5EF4-FFF2-40B4-BE49-F238E27FC236}">
                <a16:creationId xmlns:a16="http://schemas.microsoft.com/office/drawing/2014/main" id="{594C1E63-CFAB-4837-2AF0-9BCD1E17F483}"/>
              </a:ext>
            </a:extLst>
          </p:cNvPr>
          <p:cNvPicPr>
            <a:picLocks noChangeAspect="1"/>
          </p:cNvPicPr>
          <p:nvPr/>
        </p:nvPicPr>
        <p:blipFill rotWithShape="1">
          <a:blip r:embed="rId4">
            <a:extLst>
              <a:ext uri="{28A0092B-C50C-407E-A947-70E740481C1C}">
                <a14:useLocalDpi xmlns:a14="http://schemas.microsoft.com/office/drawing/2010/main" val="0"/>
              </a:ext>
            </a:extLst>
          </a:blip>
          <a:srcRect l="1626" t="32371" r="8169" b="34787"/>
          <a:stretch/>
        </p:blipFill>
        <p:spPr>
          <a:xfrm>
            <a:off x="1763399" y="3181350"/>
            <a:ext cx="5617201" cy="1533836"/>
          </a:xfrm>
          <a:prstGeom prst="rect">
            <a:avLst/>
          </a:prstGeom>
        </p:spPr>
      </p:pic>
      <p:sp>
        <p:nvSpPr>
          <p:cNvPr id="6" name="Rectangle 5">
            <a:extLst>
              <a:ext uri="{FF2B5EF4-FFF2-40B4-BE49-F238E27FC236}">
                <a16:creationId xmlns:a16="http://schemas.microsoft.com/office/drawing/2014/main" id="{0B34721B-7E66-7EF1-5AD0-AA2739B3048B}"/>
              </a:ext>
            </a:extLst>
          </p:cNvPr>
          <p:cNvSpPr/>
          <p:nvPr/>
        </p:nvSpPr>
        <p:spPr bwMode="auto">
          <a:xfrm>
            <a:off x="5780400" y="3605368"/>
            <a:ext cx="685800" cy="6858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106364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Series II Electronics</a:t>
            </a:r>
          </a:p>
        </p:txBody>
      </p:sp>
      <p:graphicFrame>
        <p:nvGraphicFramePr>
          <p:cNvPr id="4" name="Object 5"/>
          <p:cNvGraphicFramePr>
            <a:graphicFrameLocks noChangeAspect="1"/>
          </p:cNvGraphicFramePr>
          <p:nvPr>
            <p:extLst>
              <p:ext uri="{D42A27DB-BD31-4B8C-83A1-F6EECF244321}">
                <p14:modId xmlns:p14="http://schemas.microsoft.com/office/powerpoint/2010/main" val="646247518"/>
              </p:ext>
            </p:extLst>
          </p:nvPr>
        </p:nvGraphicFramePr>
        <p:xfrm>
          <a:off x="570639" y="590550"/>
          <a:ext cx="5257800" cy="4439744"/>
        </p:xfrm>
        <a:graphic>
          <a:graphicData uri="http://schemas.openxmlformats.org/presentationml/2006/ole">
            <mc:AlternateContent xmlns:mc="http://schemas.openxmlformats.org/markup-compatibility/2006">
              <mc:Choice xmlns:v="urn:schemas-microsoft-com:vml" Requires="v">
                <p:oleObj name="Visio" r:id="rId4" imgW="8162041" imgH="6902911" progId="Visio.Drawing.11">
                  <p:embed/>
                </p:oleObj>
              </mc:Choice>
              <mc:Fallback>
                <p:oleObj name="Visio" r:id="rId4" imgW="8162041" imgH="6902911" progId="Visio.Drawing.11">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639" y="590550"/>
                        <a:ext cx="5257800" cy="4439744"/>
                      </a:xfrm>
                      <a:prstGeom prst="rect">
                        <a:avLst/>
                      </a:prstGeom>
                      <a:noFill/>
                    </p:spPr>
                  </p:pic>
                </p:oleObj>
              </mc:Fallback>
            </mc:AlternateContent>
          </a:graphicData>
        </a:graphic>
      </p:graphicFrame>
      <p:pic>
        <p:nvPicPr>
          <p:cNvPr id="3" name="Picture 4" descr="Christie CP4220 DLP Digital Cinema Projector | 129-001102-XX">
            <a:extLst>
              <a:ext uri="{FF2B5EF4-FFF2-40B4-BE49-F238E27FC236}">
                <a16:creationId xmlns:a16="http://schemas.microsoft.com/office/drawing/2014/main" id="{0217D9E0-93F3-240C-EC4D-3DE214692D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69" t="15384" r="33333" b="16239"/>
          <a:stretch/>
        </p:blipFill>
        <p:spPr bwMode="auto">
          <a:xfrm>
            <a:off x="6172200" y="895350"/>
            <a:ext cx="2590800" cy="37011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2184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A6EBB"/>
          </a:solidFill>
        </p:spPr>
        <p:txBody>
          <a:bodyPr/>
          <a:lstStyle/>
          <a:p>
            <a:r>
              <a:rPr lang="en-US" dirty="0"/>
              <a:t>Post-Training Survey</a:t>
            </a:r>
          </a:p>
        </p:txBody>
      </p:sp>
      <p:sp>
        <p:nvSpPr>
          <p:cNvPr id="9" name="Text Box 1025"/>
          <p:cNvSpPr txBox="1">
            <a:spLocks noChangeArrowheads="1"/>
          </p:cNvSpPr>
          <p:nvPr/>
        </p:nvSpPr>
        <p:spPr bwMode="auto">
          <a:xfrm>
            <a:off x="0" y="4606788"/>
            <a:ext cx="4291602" cy="298480"/>
          </a:xfrm>
          <a:prstGeom prst="rect">
            <a:avLst/>
          </a:prstGeom>
          <a:noFill/>
          <a:ln w="9525">
            <a:noFill/>
            <a:miter lim="800000"/>
            <a:headEnd/>
            <a:tailEnd/>
          </a:ln>
        </p:spPr>
        <p:txBody>
          <a:bodyPr rot="0" vert="horz" wrap="square" lIns="91440" tIns="45720" rIns="91440" bIns="45720" anchor="t" anchorCtr="0" upright="1">
            <a:spAutoFit/>
          </a:bodyPr>
          <a:lstStyle/>
          <a:p>
            <a:pPr>
              <a:lnSpc>
                <a:spcPct val="115000"/>
              </a:lnSpc>
              <a:spcAft>
                <a:spcPts val="0"/>
              </a:spcAft>
            </a:pPr>
            <a:r>
              <a:rPr lang="en-US" sz="600" dirty="0">
                <a:solidFill>
                  <a:schemeClr val="bg1">
                    <a:lumMod val="50000"/>
                  </a:schemeClr>
                </a:solidFill>
                <a:effectLst/>
                <a:latin typeface="AvenirLTStd-Medium"/>
                <a:ea typeface="Calibri"/>
                <a:cs typeface="AvenirLTStd-Medium"/>
              </a:rPr>
              <a:t>© 2019-2020 Christie Digital Systems Inc. All rights reserved.</a:t>
            </a:r>
            <a:endParaRPr lang="en-US" sz="600" dirty="0">
              <a:solidFill>
                <a:schemeClr val="bg1">
                  <a:lumMod val="50000"/>
                </a:schemeClr>
              </a:solidFill>
              <a:effectLst/>
              <a:latin typeface="Calibri"/>
              <a:ea typeface="Calibri"/>
              <a:cs typeface="Times New Roman"/>
            </a:endParaRPr>
          </a:p>
          <a:p>
            <a:pPr>
              <a:lnSpc>
                <a:spcPct val="115000"/>
              </a:lnSpc>
              <a:spcAft>
                <a:spcPts val="1000"/>
              </a:spcAft>
            </a:pPr>
            <a:r>
              <a:rPr lang="en-US" sz="600" dirty="0">
                <a:solidFill>
                  <a:schemeClr val="bg1">
                    <a:lumMod val="50000"/>
                  </a:schemeClr>
                </a:solidFill>
                <a:effectLst/>
                <a:latin typeface="AvenirLTStd-Medium"/>
                <a:ea typeface="Calibri"/>
                <a:cs typeface="AvenirLTStd-Medium"/>
              </a:rPr>
              <a:t>All brand names and product names are trademarks, registered trademarks or trade names of their respective holders.</a:t>
            </a:r>
            <a:endParaRPr lang="en-US" sz="600" dirty="0">
              <a:solidFill>
                <a:schemeClr val="bg1">
                  <a:lumMod val="50000"/>
                </a:schemeClr>
              </a:solidFill>
              <a:effectLst/>
              <a:latin typeface="Calibri"/>
              <a:ea typeface="Calibri"/>
              <a:cs typeface="Times New Roman"/>
            </a:endParaRPr>
          </a:p>
        </p:txBody>
      </p:sp>
      <p:sp>
        <p:nvSpPr>
          <p:cNvPr id="10" name="Rounded Rectangle 9"/>
          <p:cNvSpPr/>
          <p:nvPr/>
        </p:nvSpPr>
        <p:spPr>
          <a:xfrm>
            <a:off x="-142876" y="988794"/>
            <a:ext cx="8360897" cy="2554545"/>
          </a:xfrm>
          <a:prstGeom prst="roundRect">
            <a:avLst>
              <a:gd name="adj" fmla="val 0"/>
            </a:avLst>
          </a:prstGeom>
          <a:solidFill>
            <a:srgbClr val="2A6EBB"/>
          </a:solidFill>
          <a:effectLst>
            <a:glow rad="101600">
              <a:srgbClr val="6F9AD3">
                <a:alpha val="60000"/>
              </a:srgbClr>
            </a:glow>
          </a:effectLst>
        </p:spPr>
        <p:txBody>
          <a:bodyPr wrap="square">
            <a:spAutoFit/>
          </a:bodyPr>
          <a:lstStyle/>
          <a:p>
            <a:pPr lvl="1"/>
            <a:endParaRPr lang="en-US" sz="2000" dirty="0">
              <a:latin typeface="Calibri" panose="020F0502020204030204" pitchFamily="34" charset="0"/>
            </a:endParaRPr>
          </a:p>
          <a:p>
            <a:pPr lvl="1"/>
            <a:r>
              <a:rPr lang="en-US" sz="2000" dirty="0">
                <a:latin typeface="Calibri" panose="020F0502020204030204" pitchFamily="34" charset="0"/>
              </a:rPr>
              <a:t>Post-Training Survey</a:t>
            </a:r>
          </a:p>
          <a:p>
            <a:pPr lvl="1"/>
            <a:r>
              <a:rPr lang="en-US" sz="2000" dirty="0">
                <a:latin typeface="Calibri" panose="020F0502020204030204" pitchFamily="34" charset="0"/>
              </a:rPr>
              <a:t> </a:t>
            </a:r>
          </a:p>
          <a:p>
            <a:pPr lvl="1"/>
            <a:r>
              <a:rPr lang="en-US" sz="2000" dirty="0">
                <a:latin typeface="Calibri" panose="020F0502020204030204" pitchFamily="34" charset="0"/>
              </a:rPr>
              <a:t>Please scan the QR code via your mobile device, </a:t>
            </a:r>
          </a:p>
          <a:p>
            <a:pPr lvl="1"/>
            <a:r>
              <a:rPr lang="en-US" sz="2000" dirty="0">
                <a:latin typeface="Calibri" panose="020F0502020204030204" pitchFamily="34" charset="0"/>
              </a:rPr>
              <a:t>or enter the URL to access the survey.</a:t>
            </a:r>
          </a:p>
          <a:p>
            <a:pPr lvl="1"/>
            <a:endParaRPr lang="en-US" sz="2000" dirty="0">
              <a:latin typeface="Calibri" panose="020F0502020204030204" pitchFamily="34" charset="0"/>
            </a:endParaRPr>
          </a:p>
          <a:p>
            <a:pPr lvl="1"/>
            <a:r>
              <a:rPr lang="en-US" sz="2000" u="sng" dirty="0">
                <a:latin typeface="Calibri" panose="020F0502020204030204" pitchFamily="34" charset="0"/>
              </a:rPr>
              <a:t>https://www.surveymonkey.com/s/ChristieU</a:t>
            </a:r>
            <a:endParaRPr lang="en-US" sz="2000" dirty="0">
              <a:latin typeface="Calibri" panose="020F0502020204030204" pitchFamily="34" charset="0"/>
            </a:endParaRPr>
          </a:p>
          <a:p>
            <a:endParaRPr lang="en-US" sz="2000" dirty="0">
              <a:latin typeface="Calibri" panose="020F0502020204030204" pitchFamily="34" charset="0"/>
            </a:endParaRPr>
          </a:p>
        </p:txBody>
      </p:sp>
      <p:pic>
        <p:nvPicPr>
          <p:cNvPr id="11" name="Picture 10"/>
          <p:cNvPicPr/>
          <p:nvPr/>
        </p:nvPicPr>
        <p:blipFill rotWithShape="1">
          <a:blip r:embed="rId4">
            <a:extLst>
              <a:ext uri="{28A0092B-C50C-407E-A947-70E740481C1C}">
                <a14:useLocalDpi xmlns:a14="http://schemas.microsoft.com/office/drawing/2010/main" val="0"/>
              </a:ext>
            </a:extLst>
          </a:blip>
          <a:srcRect l="5376" t="6093" r="4301" b="4660"/>
          <a:stretch/>
        </p:blipFill>
        <p:spPr bwMode="auto">
          <a:xfrm>
            <a:off x="5505450" y="988794"/>
            <a:ext cx="2712572" cy="2554545"/>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41136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Electronics</a:t>
            </a:r>
          </a:p>
        </p:txBody>
      </p:sp>
      <p:graphicFrame>
        <p:nvGraphicFramePr>
          <p:cNvPr id="3" name="Object 2"/>
          <p:cNvGraphicFramePr>
            <a:graphicFrameLocks noChangeAspect="1"/>
          </p:cNvGraphicFramePr>
          <p:nvPr/>
        </p:nvGraphicFramePr>
        <p:xfrm>
          <a:off x="1519238" y="533400"/>
          <a:ext cx="6476421" cy="4324350"/>
        </p:xfrm>
        <a:graphic>
          <a:graphicData uri="http://schemas.openxmlformats.org/presentationml/2006/ole">
            <mc:AlternateContent xmlns:mc="http://schemas.openxmlformats.org/markup-compatibility/2006">
              <mc:Choice xmlns:v="urn:schemas-microsoft-com:vml" Requires="v">
                <p:oleObj name="Visio" r:id="rId3" imgW="6105338" imgH="4076621" progId="Visio.Drawing.11">
                  <p:embed/>
                </p:oleObj>
              </mc:Choice>
              <mc:Fallback>
                <p:oleObj name="Visio" r:id="rId3" imgW="6105338" imgH="4076621" progId="Visio.Drawing.11">
                  <p:embed/>
                  <p:pic>
                    <p:nvPicPr>
                      <p:cNvPr id="3" name="Object 2"/>
                      <p:cNvPicPr/>
                      <p:nvPr/>
                    </p:nvPicPr>
                    <p:blipFill>
                      <a:blip r:embed="rId4"/>
                      <a:stretch>
                        <a:fillRect/>
                      </a:stretch>
                    </p:blipFill>
                    <p:spPr>
                      <a:xfrm>
                        <a:off x="1519238" y="533400"/>
                        <a:ext cx="6476421" cy="432435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44023879"/>
              </p:ext>
            </p:extLst>
          </p:nvPr>
        </p:nvGraphicFramePr>
        <p:xfrm>
          <a:off x="702452" y="761602"/>
          <a:ext cx="4924038" cy="4064991"/>
        </p:xfrm>
        <a:graphic>
          <a:graphicData uri="http://schemas.openxmlformats.org/presentationml/2006/ole">
            <mc:AlternateContent xmlns:mc="http://schemas.openxmlformats.org/markup-compatibility/2006">
              <mc:Choice xmlns:v="urn:schemas-microsoft-com:vml" Requires="v">
                <p:oleObj name="Visio" r:id="rId5" imgW="11029884" imgH="9106116" progId="Visio.Drawing.15">
                  <p:embed/>
                </p:oleObj>
              </mc:Choice>
              <mc:Fallback>
                <p:oleObj name="Visio" r:id="rId5" imgW="11029884" imgH="9106116" progId="Visio.Drawing.15">
                  <p:embed/>
                  <p:pic>
                    <p:nvPicPr>
                      <p:cNvPr id="4" name="Object 3"/>
                      <p:cNvPicPr/>
                      <p:nvPr/>
                    </p:nvPicPr>
                    <p:blipFill>
                      <a:blip r:embed="rId6"/>
                      <a:stretch>
                        <a:fillRect/>
                      </a:stretch>
                    </p:blipFill>
                    <p:spPr>
                      <a:xfrm>
                        <a:off x="702452" y="761602"/>
                        <a:ext cx="4924038" cy="4064991"/>
                      </a:xfrm>
                      <a:prstGeom prst="rect">
                        <a:avLst/>
                      </a:prstGeom>
                    </p:spPr>
                  </p:pic>
                </p:oleObj>
              </mc:Fallback>
            </mc:AlternateContent>
          </a:graphicData>
        </a:graphic>
      </p:graphicFrame>
      <p:pic>
        <p:nvPicPr>
          <p:cNvPr id="2050" name="Picture 2" descr="Christie CP4330-RGB pure laser cinema projector | 163-002103-XX">
            <a:extLst>
              <a:ext uri="{FF2B5EF4-FFF2-40B4-BE49-F238E27FC236}">
                <a16:creationId xmlns:a16="http://schemas.microsoft.com/office/drawing/2014/main" id="{2608BFB4-3E44-D10A-6979-1F7B7980A8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358" t="20371" r="22323" b="17408"/>
          <a:stretch/>
        </p:blipFill>
        <p:spPr bwMode="auto">
          <a:xfrm rot="5400000">
            <a:off x="5220689" y="1384599"/>
            <a:ext cx="3960017" cy="28189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3257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back of a computer&#10;&#10;Description automatically generated">
            <a:extLst>
              <a:ext uri="{FF2B5EF4-FFF2-40B4-BE49-F238E27FC236}">
                <a16:creationId xmlns:a16="http://schemas.microsoft.com/office/drawing/2014/main" id="{38578513-34C0-D926-F8B5-CA967FAF90C9}"/>
              </a:ext>
            </a:extLst>
          </p:cNvPr>
          <p:cNvPicPr>
            <a:picLocks noChangeAspect="1"/>
          </p:cNvPicPr>
          <p:nvPr/>
        </p:nvPicPr>
        <p:blipFill>
          <a:blip r:embed="rId4"/>
          <a:stretch>
            <a:fillRect/>
          </a:stretch>
        </p:blipFill>
        <p:spPr>
          <a:xfrm>
            <a:off x="281354" y="933612"/>
            <a:ext cx="5802922" cy="3689513"/>
          </a:xfrm>
          <a:prstGeom prst="rect">
            <a:avLst/>
          </a:prstGeom>
        </p:spPr>
      </p:pic>
      <p:sp>
        <p:nvSpPr>
          <p:cNvPr id="2" name="Title 1"/>
          <p:cNvSpPr>
            <a:spLocks noGrp="1"/>
          </p:cNvSpPr>
          <p:nvPr>
            <p:ph type="title"/>
          </p:nvPr>
        </p:nvSpPr>
        <p:spPr/>
        <p:txBody>
          <a:bodyPr/>
          <a:lstStyle/>
          <a:p>
            <a:r>
              <a:rPr lang="en-US" dirty="0"/>
              <a:t>CineLife+ Electronics</a:t>
            </a:r>
          </a:p>
        </p:txBody>
      </p:sp>
      <p:sp>
        <p:nvSpPr>
          <p:cNvPr id="6" name="TextBox 5"/>
          <p:cNvSpPr txBox="1"/>
          <p:nvPr/>
        </p:nvSpPr>
        <p:spPr>
          <a:xfrm>
            <a:off x="6172200" y="1323731"/>
            <a:ext cx="2682553" cy="584775"/>
          </a:xfrm>
          <a:prstGeom prst="rect">
            <a:avLst/>
          </a:prstGeom>
          <a:noFill/>
          <a:ln w="25400">
            <a:solidFill>
              <a:srgbClr val="6F9AD3"/>
            </a:solidFill>
          </a:ln>
        </p:spPr>
        <p:txBody>
          <a:bodyPr wrap="square" rtlCol="0">
            <a:spAutoFit/>
          </a:bodyPr>
          <a:lstStyle/>
          <a:p>
            <a:pPr algn="ctr"/>
            <a:r>
              <a:rPr lang="en-US" sz="1600" dirty="0">
                <a:solidFill>
                  <a:schemeClr val="bg1"/>
                </a:solidFill>
                <a:latin typeface="Calibri" panose="020F0502020204030204" pitchFamily="34" charset="0"/>
                <a:cs typeface="Calibri" panose="020F0502020204030204" pitchFamily="34" charset="0"/>
              </a:rPr>
              <a:t>CAVE</a:t>
            </a:r>
          </a:p>
          <a:p>
            <a:r>
              <a:rPr lang="en-US" sz="1600" dirty="0">
                <a:solidFill>
                  <a:schemeClr val="bg1"/>
                </a:solidFill>
                <a:latin typeface="Calibri" panose="020F0502020204030204" pitchFamily="34" charset="0"/>
                <a:cs typeface="Calibri" panose="020F0502020204030204" pitchFamily="34" charset="0"/>
              </a:rPr>
              <a:t>Control And Video Electronics </a:t>
            </a:r>
          </a:p>
        </p:txBody>
      </p:sp>
      <p:sp>
        <p:nvSpPr>
          <p:cNvPr id="7" name="TextBox 6"/>
          <p:cNvSpPr txBox="1"/>
          <p:nvPr/>
        </p:nvSpPr>
        <p:spPr>
          <a:xfrm>
            <a:off x="6425421" y="2037227"/>
            <a:ext cx="2176109" cy="584775"/>
          </a:xfrm>
          <a:prstGeom prst="rect">
            <a:avLst/>
          </a:prstGeom>
          <a:noFill/>
          <a:ln w="25400">
            <a:solidFill>
              <a:srgbClr val="7030A0"/>
            </a:solidFill>
          </a:ln>
        </p:spPr>
        <p:txBody>
          <a:bodyPr wrap="none" rtlCol="0">
            <a:spAutoFit/>
          </a:bodyPr>
          <a:lstStyle/>
          <a:p>
            <a:pPr algn="ctr"/>
            <a:r>
              <a:rPr lang="en-US" sz="1600" dirty="0">
                <a:solidFill>
                  <a:schemeClr val="bg1"/>
                </a:solidFill>
                <a:latin typeface="Calibri" panose="020F0502020204030204" pitchFamily="34" charset="0"/>
                <a:cs typeface="Calibri" panose="020F0502020204030204" pitchFamily="34" charset="0"/>
              </a:rPr>
              <a:t>VOM</a:t>
            </a:r>
          </a:p>
          <a:p>
            <a:r>
              <a:rPr lang="en-US" sz="1600" dirty="0">
                <a:solidFill>
                  <a:schemeClr val="bg1"/>
                </a:solidFill>
                <a:latin typeface="Calibri" panose="020F0502020204030204" pitchFamily="34" charset="0"/>
                <a:cs typeface="Calibri" panose="020F0502020204030204" pitchFamily="34" charset="0"/>
              </a:rPr>
              <a:t>Variable Option Module</a:t>
            </a:r>
          </a:p>
        </p:txBody>
      </p:sp>
      <p:sp>
        <p:nvSpPr>
          <p:cNvPr id="8" name="TextBox 7"/>
          <p:cNvSpPr txBox="1"/>
          <p:nvPr/>
        </p:nvSpPr>
        <p:spPr>
          <a:xfrm>
            <a:off x="7204736" y="3393008"/>
            <a:ext cx="617477" cy="369332"/>
          </a:xfrm>
          <a:prstGeom prst="rect">
            <a:avLst/>
          </a:prstGeom>
          <a:noFill/>
          <a:ln w="25400">
            <a:solidFill>
              <a:srgbClr val="FFC000"/>
            </a:solidFill>
          </a:ln>
        </p:spPr>
        <p:txBody>
          <a:bodyPr wrap="none" rtlCol="0">
            <a:spAutoFit/>
          </a:bodyPr>
          <a:lstStyle/>
          <a:p>
            <a:r>
              <a:rPr lang="en-US" sz="1800" dirty="0">
                <a:solidFill>
                  <a:schemeClr val="bg1"/>
                </a:solidFill>
                <a:latin typeface="Calibri" panose="020F0502020204030204" pitchFamily="34" charset="0"/>
                <a:cs typeface="Calibri" panose="020F0502020204030204" pitchFamily="34" charset="0"/>
              </a:rPr>
              <a:t>IMB </a:t>
            </a:r>
          </a:p>
        </p:txBody>
      </p:sp>
      <p:sp>
        <p:nvSpPr>
          <p:cNvPr id="5" name="Rectangle 4"/>
          <p:cNvSpPr/>
          <p:nvPr/>
        </p:nvSpPr>
        <p:spPr bwMode="auto">
          <a:xfrm>
            <a:off x="570639" y="1183293"/>
            <a:ext cx="5144361" cy="728116"/>
          </a:xfrm>
          <a:prstGeom prst="rect">
            <a:avLst/>
          </a:prstGeom>
          <a:noFill/>
          <a:ln w="25400" cap="flat" cmpd="sng" algn="ctr">
            <a:solidFill>
              <a:srgbClr val="2A6EB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9"/>
          <p:cNvSpPr/>
          <p:nvPr/>
        </p:nvSpPr>
        <p:spPr bwMode="auto">
          <a:xfrm>
            <a:off x="2743200" y="1962150"/>
            <a:ext cx="2971800" cy="728116"/>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Rectangle 10"/>
          <p:cNvSpPr/>
          <p:nvPr/>
        </p:nvSpPr>
        <p:spPr bwMode="auto">
          <a:xfrm>
            <a:off x="570639" y="2876550"/>
            <a:ext cx="5144361" cy="1032916"/>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39886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CineLife+ Electronics</a:t>
            </a:r>
          </a:p>
        </p:txBody>
      </p:sp>
      <p:graphicFrame>
        <p:nvGraphicFramePr>
          <p:cNvPr id="3" name="Object 2"/>
          <p:cNvGraphicFramePr>
            <a:graphicFrameLocks noChangeAspect="1"/>
          </p:cNvGraphicFramePr>
          <p:nvPr>
            <p:extLst>
              <p:ext uri="{D42A27DB-BD31-4B8C-83A1-F6EECF244321}">
                <p14:modId xmlns:p14="http://schemas.microsoft.com/office/powerpoint/2010/main" val="4031750836"/>
              </p:ext>
            </p:extLst>
          </p:nvPr>
        </p:nvGraphicFramePr>
        <p:xfrm>
          <a:off x="1519238" y="533400"/>
          <a:ext cx="6476421" cy="4324350"/>
        </p:xfrm>
        <a:graphic>
          <a:graphicData uri="http://schemas.openxmlformats.org/presentationml/2006/ole">
            <mc:AlternateContent xmlns:mc="http://schemas.openxmlformats.org/markup-compatibility/2006">
              <mc:Choice xmlns:v="urn:schemas-microsoft-com:vml" Requires="v">
                <p:oleObj name="Visio" r:id="rId4" imgW="6105338" imgH="4076621" progId="Visio.Drawing.11">
                  <p:embed/>
                </p:oleObj>
              </mc:Choice>
              <mc:Fallback>
                <p:oleObj name="Visio" r:id="rId4" imgW="6105338" imgH="4076621" progId="Visio.Drawing.11">
                  <p:embed/>
                  <p:pic>
                    <p:nvPicPr>
                      <p:cNvPr id="3" name="Object 2"/>
                      <p:cNvPicPr/>
                      <p:nvPr/>
                    </p:nvPicPr>
                    <p:blipFill>
                      <a:blip r:embed="rId5"/>
                      <a:stretch>
                        <a:fillRect/>
                      </a:stretch>
                    </p:blipFill>
                    <p:spPr>
                      <a:xfrm>
                        <a:off x="1519238" y="533400"/>
                        <a:ext cx="6476421" cy="43243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38095746"/>
              </p:ext>
            </p:extLst>
          </p:nvPr>
        </p:nvGraphicFramePr>
        <p:xfrm>
          <a:off x="1295400" y="533400"/>
          <a:ext cx="6228117" cy="4209076"/>
        </p:xfrm>
        <a:graphic>
          <a:graphicData uri="http://schemas.openxmlformats.org/presentationml/2006/ole">
            <mc:AlternateContent xmlns:mc="http://schemas.openxmlformats.org/markup-compatibility/2006">
              <mc:Choice xmlns:v="urn:schemas-microsoft-com:vml" Requires="v">
                <p:oleObj name="Visio" r:id="rId6" imgW="9286710" imgH="6277191" progId="Visio.Drawing.15">
                  <p:embed/>
                </p:oleObj>
              </mc:Choice>
              <mc:Fallback>
                <p:oleObj name="Visio" r:id="rId6" imgW="9286710" imgH="6277191" progId="Visio.Drawing.15">
                  <p:embed/>
                  <p:pic>
                    <p:nvPicPr>
                      <p:cNvPr id="5" name="Object 4"/>
                      <p:cNvPicPr/>
                      <p:nvPr/>
                    </p:nvPicPr>
                    <p:blipFill>
                      <a:blip r:embed="rId7"/>
                      <a:stretch>
                        <a:fillRect/>
                      </a:stretch>
                    </p:blipFill>
                    <p:spPr>
                      <a:xfrm>
                        <a:off x="1295400" y="533400"/>
                        <a:ext cx="6228117" cy="4209076"/>
                      </a:xfrm>
                      <a:prstGeom prst="rect">
                        <a:avLst/>
                      </a:prstGeom>
                    </p:spPr>
                  </p:pic>
                </p:oleObj>
              </mc:Fallback>
            </mc:AlternateContent>
          </a:graphicData>
        </a:graphic>
      </p:graphicFrame>
      <p:sp>
        <p:nvSpPr>
          <p:cNvPr id="6" name="Rectangle 15"/>
          <p:cNvSpPr>
            <a:spLocks noChangeArrowheads="1"/>
          </p:cNvSpPr>
          <p:nvPr/>
        </p:nvSpPr>
        <p:spPr bwMode="auto">
          <a:xfrm rot="16200000">
            <a:off x="365760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8E394E32-EF8C-8475-A0B7-CEB036B0EE28}"/>
              </a:ext>
            </a:extLst>
          </p:cNvPr>
          <p:cNvSpPr/>
          <p:nvPr/>
        </p:nvSpPr>
        <p:spPr bwMode="auto">
          <a:xfrm>
            <a:off x="1295024" y="2266950"/>
            <a:ext cx="874243" cy="609600"/>
          </a:xfrm>
          <a:prstGeom prst="rect">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tx1"/>
              </a:solidFill>
              <a:effectLst/>
              <a:latin typeface="Arial" charset="0"/>
              <a:ea typeface="ＭＳ Ｐゴシック"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charset="0"/>
                <a:ea typeface="ＭＳ Ｐゴシック" pitchFamily="34" charset="-128"/>
              </a:rPr>
              <a:t>LOS 2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charset="0"/>
                <a:ea typeface="ＭＳ Ｐゴシック" pitchFamily="34" charset="-128"/>
              </a:rPr>
              <a:t>(if applicable)</a:t>
            </a:r>
          </a:p>
        </p:txBody>
      </p:sp>
      <p:sp>
        <p:nvSpPr>
          <p:cNvPr id="7" name="Rectangle 6">
            <a:extLst>
              <a:ext uri="{FF2B5EF4-FFF2-40B4-BE49-F238E27FC236}">
                <a16:creationId xmlns:a16="http://schemas.microsoft.com/office/drawing/2014/main" id="{0AE4F5F0-C08F-16DC-126A-BEBF4ED693F7}"/>
              </a:ext>
            </a:extLst>
          </p:cNvPr>
          <p:cNvSpPr/>
          <p:nvPr/>
        </p:nvSpPr>
        <p:spPr bwMode="auto">
          <a:xfrm>
            <a:off x="2971800" y="1658160"/>
            <a:ext cx="958525" cy="943178"/>
          </a:xfrm>
          <a:prstGeom prst="rect">
            <a:avLst/>
          </a:prstGeom>
          <a:solidFill>
            <a:srgbClr val="DED1A0"/>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1"/>
              </a:solidFill>
              <a:effectLst/>
              <a:latin typeface="Arial" charset="0"/>
              <a:ea typeface="ＭＳ Ｐゴシック"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Arial" charset="0"/>
                <a:ea typeface="ＭＳ Ｐゴシック" pitchFamily="34" charset="-128"/>
              </a:rPr>
              <a:t>HKBB or HKBG</a:t>
            </a:r>
          </a:p>
          <a:p>
            <a:pPr marL="0" marR="0" indent="0" algn="ctr" defTabSz="914400" rtl="0" eaLnBrk="0" fontAlgn="base" latinLnBrk="0" hangingPunct="0">
              <a:lnSpc>
                <a:spcPct val="100000"/>
              </a:lnSpc>
              <a:spcBef>
                <a:spcPct val="0"/>
              </a:spcBef>
              <a:spcAft>
                <a:spcPct val="0"/>
              </a:spcAft>
              <a:buClrTx/>
              <a:buSzTx/>
              <a:buFontTx/>
              <a:buNone/>
              <a:tabLst/>
            </a:pPr>
            <a:r>
              <a:rPr lang="en-US" sz="800" b="1" dirty="0">
                <a:solidFill>
                  <a:schemeClr val="bg1"/>
                </a:solidFill>
                <a:latin typeface="Arial" charset="0"/>
                <a:ea typeface="ＭＳ Ｐゴシック" pitchFamily="34" charset="-128"/>
              </a:rPr>
              <a:t>Light Source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bg1"/>
                </a:solidFill>
                <a:effectLst/>
                <a:latin typeface="Arial" charset="0"/>
                <a:ea typeface="ＭＳ Ｐゴシック" pitchFamily="34" charset="-128"/>
              </a:rPr>
              <a:t>Control </a:t>
            </a:r>
          </a:p>
          <a:p>
            <a:pPr marL="0" marR="0" indent="0" algn="ctr" defTabSz="914400" rtl="0" eaLnBrk="0" fontAlgn="base" latinLnBrk="0" hangingPunct="0">
              <a:lnSpc>
                <a:spcPct val="100000"/>
              </a:lnSpc>
              <a:spcBef>
                <a:spcPct val="0"/>
              </a:spcBef>
              <a:spcAft>
                <a:spcPct val="0"/>
              </a:spcAft>
              <a:buClrTx/>
              <a:buSzTx/>
              <a:buFontTx/>
              <a:buNone/>
              <a:tabLst/>
            </a:pPr>
            <a:r>
              <a:rPr lang="en-US" sz="800" b="1" dirty="0">
                <a:solidFill>
                  <a:schemeClr val="bg1"/>
                </a:solidFill>
                <a:latin typeface="Arial" charset="0"/>
                <a:ea typeface="ＭＳ Ｐゴシック" pitchFamily="34" charset="-128"/>
              </a:rPr>
              <a:t>Fan Control</a:t>
            </a:r>
            <a:endParaRPr kumimoji="0" lang="en-US" sz="800" b="1" i="0" u="none" strike="noStrike" cap="none" normalizeH="0" baseline="0" dirty="0">
              <a:ln>
                <a:noFill/>
              </a:ln>
              <a:solidFill>
                <a:schemeClr val="bg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99453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CineLife+ 2K</a:t>
            </a:r>
            <a:r>
              <a:rPr lang="en-US" dirty="0">
                <a:latin typeface="Calibri" panose="020F0502020204030204" pitchFamily="34" charset="0"/>
              </a:rPr>
              <a:t>™</a:t>
            </a:r>
            <a:r>
              <a:rPr lang="en-US" dirty="0"/>
              <a:t> Electronics - Agenda</a:t>
            </a:r>
          </a:p>
        </p:txBody>
      </p:sp>
      <p:graphicFrame>
        <p:nvGraphicFramePr>
          <p:cNvPr id="4" name="Diagram 3">
            <a:extLst>
              <a:ext uri="{FF2B5EF4-FFF2-40B4-BE49-F238E27FC236}">
                <a16:creationId xmlns:a16="http://schemas.microsoft.com/office/drawing/2014/main" id="{0F7C9248-00D6-6094-152A-D2CDF74B5F97}"/>
              </a:ext>
            </a:extLst>
          </p:cNvPr>
          <p:cNvGraphicFramePr/>
          <p:nvPr>
            <p:extLst>
              <p:ext uri="{D42A27DB-BD31-4B8C-83A1-F6EECF244321}">
                <p14:modId xmlns:p14="http://schemas.microsoft.com/office/powerpoint/2010/main" val="1148858516"/>
              </p:ext>
            </p:extLst>
          </p:nvPr>
        </p:nvGraphicFramePr>
        <p:xfrm>
          <a:off x="-464288" y="709871"/>
          <a:ext cx="6096000" cy="414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776166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17&quot;/&gt;&lt;/object&gt;&lt;object type=&quot;3&quot; unique_id=&quot;10005&quot;&gt;&lt;property id=&quot;20148&quot; value=&quot;5&quot;/&gt;&lt;property id=&quot;20300&quot; value=&quot;Slide 2&quot;/&gt;&lt;property id=&quot;20307&quot; value=&quot;494&quot;/&gt;&lt;/object&gt;&lt;object type=&quot;3&quot; unique_id=&quot;10006&quot;&gt;&lt;property id=&quot;20148&quot; value=&quot;5&quot;/&gt;&lt;property id=&quot;20300&quot; value=&quot;Slide 3&quot;/&gt;&lt;property id=&quot;20307&quot; value=&quot;495&quot;/&gt;&lt;/object&gt;&lt;object type=&quot;3&quot; unique_id=&quot;10007&quot;&gt;&lt;property id=&quot;20148&quot; value=&quot;5&quot;/&gt;&lt;property id=&quot;20300&quot; value=&quot;Slide 4 - &amp;quot;Electrical Hazards&amp;quot;&quot;/&gt;&lt;property id=&quot;20307&quot; value=&quot;443&quot;/&gt;&lt;/object&gt;&lt;object type=&quot;3&quot; unique_id=&quot;10008&quot;&gt;&lt;property id=&quot;20148&quot; value=&quot;5&quot;/&gt;&lt;property id=&quot;20300&quot; value=&quot;Slide 5 - &amp;quot;Electrical Hazards&amp;quot;&quot;/&gt;&lt;property id=&quot;20307&quot; value=&quot;420&quot;/&gt;&lt;/object&gt;&lt;object type=&quot;3&quot; unique_id=&quot;10009&quot;&gt;&lt;property id=&quot;20148&quot; value=&quot;5&quot;/&gt;&lt;property id=&quot;20300&quot; value=&quot;Slide 6 - &amp;quot;Electrical Hazards&amp;quot;&quot;/&gt;&lt;property id=&quot;20307&quot; value=&quot;449&quot;/&gt;&lt;/object&gt;&lt;object type=&quot;3&quot; unique_id=&quot;10010&quot;&gt;&lt;property id=&quot;20148&quot; value=&quot;5&quot;/&gt;&lt;property id=&quot;20300&quot; value=&quot;Slide 7 - &amp;quot;Electrical Hazards&amp;quot;&quot;/&gt;&lt;property id=&quot;20307&quot; value=&quot;450&quot;/&gt;&lt;/object&gt;&lt;object type=&quot;3&quot; unique_id=&quot;10011&quot;&gt;&lt;property id=&quot;20148&quot; value=&quot;5&quot;/&gt;&lt;property id=&quot;20300&quot; value=&quot;Slide 8 - &amp;quot;Electrical Hazards&amp;quot;&quot;/&gt;&lt;property id=&quot;20307&quot; value=&quot;452&quot;/&gt;&lt;/object&gt;&lt;object type=&quot;3&quot; unique_id=&quot;10012&quot;&gt;&lt;property id=&quot;20148&quot; value=&quot;5&quot;/&gt;&lt;property id=&quot;20300&quot; value=&quot;Slide 9 - &amp;quot;Electrical Hazards&amp;quot;&quot;/&gt;&lt;property id=&quot;20307&quot; value=&quot;477&quot;/&gt;&lt;/object&gt;&lt;object type=&quot;3&quot; unique_id=&quot;10013&quot;&gt;&lt;property id=&quot;20148&quot; value=&quot;5&quot;/&gt;&lt;property id=&quot;20300&quot; value=&quot;Slide 10 - &amp;quot;What did you learn?&amp;quot;&quot;/&gt;&lt;property id=&quot;20307&quot; value=&quot;480&quot;/&gt;&lt;/object&gt;&lt;object type=&quot;3&quot; unique_id=&quot;10014&quot;&gt;&lt;property id=&quot;20148&quot; value=&quot;5&quot;/&gt;&lt;property id=&quot;20300&quot; value=&quot;Slide 11 - &amp;quot;Electro-Static Discharge&amp;quot;&quot;/&gt;&lt;property id=&quot;20307&quot; value=&quot;500&quot;/&gt;&lt;/object&gt;&lt;object type=&quot;3&quot; unique_id=&quot;10015&quot;&gt;&lt;property id=&quot;20148&quot; value=&quot;5&quot;/&gt;&lt;property id=&quot;20300&quot; value=&quot;Slide 12 - &amp;quot;Electro-Static Discharge&amp;quot;&quot;/&gt;&lt;property id=&quot;20307&quot; value=&quot;501&quot;/&gt;&lt;/object&gt;&lt;object type=&quot;3&quot; unique_id=&quot;10016&quot;&gt;&lt;property id=&quot;20148&quot; value=&quot;5&quot;/&gt;&lt;property id=&quot;20300&quot; value=&quot;Slide 13 - &amp;quot;Electro-Static Discharge&amp;quot;&quot;/&gt;&lt;property id=&quot;20307&quot; value=&quot;502&quot;/&gt;&lt;/object&gt;&lt;object type=&quot;3&quot; unique_id=&quot;10017&quot;&gt;&lt;property id=&quot;20148&quot; value=&quot;5&quot;/&gt;&lt;property id=&quot;20300&quot; value=&quot;Slide 14 - &amp;quot;Electro-Static Discharge&amp;quot;&quot;/&gt;&lt;property id=&quot;20307&quot; value=&quot;503&quot;/&gt;&lt;/object&gt;&lt;object type=&quot;3&quot; unique_id=&quot;10018&quot;&gt;&lt;property id=&quot;20148&quot; value=&quot;5&quot;/&gt;&lt;property id=&quot;20300&quot; value=&quot;Slide 15 - &amp;quot;Electro-Static Discharge&amp;quot;&quot;/&gt;&lt;property id=&quot;20307&quot; value=&quot;504&quot;/&gt;&lt;/object&gt;&lt;object type=&quot;3&quot; unique_id=&quot;10019&quot;&gt;&lt;property id=&quot;20148&quot; value=&quot;5&quot;/&gt;&lt;property id=&quot;20300&quot; value=&quot;Slide 16 - &amp;quot;What did you learn?&amp;quot;&quot;/&gt;&lt;property id=&quot;20307&quot; value=&quot;505&quot;/&gt;&lt;/object&gt;&lt;object type=&quot;3&quot; unique_id=&quot;10020&quot;&gt;&lt;property id=&quot;20148&quot; value=&quot;5&quot;/&gt;&lt;property id=&quot;20300&quot; value=&quot;Slide 17&quot;/&gt;&lt;property id=&quot;20307&quot; value=&quot;496&quot;/&gt;&lt;/object&gt;&lt;object type=&quot;3&quot; unique_id=&quot;10021&quot;&gt;&lt;property id=&quot;20148&quot; value=&quot;5&quot;/&gt;&lt;property id=&quot;20300&quot; value=&quot;Slide 18 - &amp;quot;Lamp Explosion Hazards&amp;quot;&quot;/&gt;&lt;property id=&quot;20307&quot; value=&quot;462&quot;/&gt;&lt;/object&gt;&lt;object type=&quot;3&quot; unique_id=&quot;10022&quot;&gt;&lt;property id=&quot;20148&quot; value=&quot;5&quot;/&gt;&lt;property id=&quot;20300&quot; value=&quot;Slide 19 - &amp;quot;Lamp Explosion Hazards&amp;quot;&quot;/&gt;&lt;property id=&quot;20307&quot; value=&quot;463&quot;/&gt;&lt;/object&gt;&lt;object type=&quot;3&quot; unique_id=&quot;10023&quot;&gt;&lt;property id=&quot;20148&quot; value=&quot;5&quot;/&gt;&lt;property id=&quot;20300&quot; value=&quot;Slide 20 - &amp;quot;Lamp Explosion Hazards&amp;quot;&quot;/&gt;&lt;property id=&quot;20307&quot; value=&quot;471&quot;/&gt;&lt;/object&gt;&lt;object type=&quot;3&quot; unique_id=&quot;10024&quot;&gt;&lt;property id=&quot;20148&quot; value=&quot;5&quot;/&gt;&lt;property id=&quot;20300&quot; value=&quot;Slide 21 - &amp;quot;Lamp Explosion Hazards&amp;quot;&quot;/&gt;&lt;property id=&quot;20307&quot; value=&quot;464&quot;/&gt;&lt;/object&gt;&lt;object type=&quot;3&quot; unique_id=&quot;10025&quot;&gt;&lt;property id=&quot;20148&quot; value=&quot;5&quot;/&gt;&lt;property id=&quot;20300&quot; value=&quot;Slide 22 - &amp;quot;Lamp Explosion Hazards&amp;quot;&quot;/&gt;&lt;property id=&quot;20307&quot; value=&quot;465&quot;/&gt;&lt;/object&gt;&lt;object type=&quot;3&quot; unique_id=&quot;10026&quot;&gt;&lt;property id=&quot;20148&quot; value=&quot;5&quot;/&gt;&lt;property id=&quot;20300&quot; value=&quot;Slide 23 - &amp;quot;Lamp Explosion Hazards&amp;quot;&quot;/&gt;&lt;property id=&quot;20307&quot; value=&quot;466&quot;/&gt;&lt;/object&gt;&lt;object type=&quot;3&quot; unique_id=&quot;10027&quot;&gt;&lt;property id=&quot;20148&quot; value=&quot;5&quot;/&gt;&lt;property id=&quot;20300&quot; value=&quot;Slide 24&quot;/&gt;&lt;property id=&quot;20307&quot; value=&quot;467&quot;/&gt;&lt;/object&gt;&lt;object type=&quot;3&quot; unique_id=&quot;10028&quot;&gt;&lt;property id=&quot;20148&quot; value=&quot;5&quot;/&gt;&lt;property id=&quot;20300&quot; value=&quot;Slide 25&quot;/&gt;&lt;property id=&quot;20307&quot; value=&quot;468&quot;/&gt;&lt;/object&gt;&lt;object type=&quot;3&quot; unique_id=&quot;10029&quot;&gt;&lt;property id=&quot;20148&quot; value=&quot;5&quot;/&gt;&lt;property id=&quot;20300&quot; value=&quot;Slide 26 - &amp;quot;Lamp Explosion Hazards&amp;quot;&quot;/&gt;&lt;property id=&quot;20307&quot; value=&quot;469&quot;/&gt;&lt;/object&gt;&lt;object type=&quot;3&quot; unique_id=&quot;10030&quot;&gt;&lt;property id=&quot;20148&quot; value=&quot;5&quot;/&gt;&lt;property id=&quot;20300&quot; value=&quot;Slide 27&quot;/&gt;&lt;property id=&quot;20307&quot; value=&quot;470&quot;/&gt;&lt;/object&gt;&lt;object type=&quot;3&quot; unique_id=&quot;10031&quot;&gt;&lt;property id=&quot;20148&quot; value=&quot;5&quot;/&gt;&lt;property id=&quot;20300&quot; value=&quot;Slide 28 - &amp;quot;What did you learn?&amp;quot;&quot;/&gt;&lt;property id=&quot;20307&quot; value=&quot;482&quot;/&gt;&lt;/object&gt;&lt;object type=&quot;3&quot; unique_id=&quot;10032&quot;&gt;&lt;property id=&quot;20148&quot; value=&quot;5&quot;/&gt;&lt;property id=&quot;20300&quot; value=&quot;Slide 29&quot;/&gt;&lt;property id=&quot;20307&quot; value=&quot;497&quot;/&gt;&lt;/object&gt;&lt;object type=&quot;3&quot; unique_id=&quot;10033&quot;&gt;&lt;property id=&quot;20148&quot; value=&quot;5&quot;/&gt;&lt;property id=&quot;20300&quot; value=&quot;Slide 30 - &amp;quot;UV and IR Hazards&amp;quot;&quot;/&gt;&lt;property id=&quot;20307&quot; value=&quot;422&quot;/&gt;&lt;/object&gt;&lt;object type=&quot;3&quot; unique_id=&quot;10034&quot;&gt;&lt;property id=&quot;20148&quot; value=&quot;5&quot;/&gt;&lt;property id=&quot;20300&quot; value=&quot;Slide 31 - &amp;quot;UV and IR Hazards&amp;quot;&quot;/&gt;&lt;property id=&quot;20307&quot; value=&quot;485&quot;/&gt;&lt;/object&gt;&lt;object type=&quot;3&quot; unique_id=&quot;10035&quot;&gt;&lt;property id=&quot;20148&quot; value=&quot;5&quot;/&gt;&lt;property id=&quot;20300&quot; value=&quot;Slide 32 - &amp;quot;UV and IR Hazards&amp;quot;&quot;/&gt;&lt;property id=&quot;20307&quot; value=&quot;461&quot;/&gt;&lt;/object&gt;&lt;object type=&quot;3&quot; unique_id=&quot;10036&quot;&gt;&lt;property id=&quot;20148&quot; value=&quot;5&quot;/&gt;&lt;property id=&quot;20300&quot; value=&quot;Slide 33 - &amp;quot;What did you learn?&amp;quot;&quot;/&gt;&lt;property id=&quot;20307&quot; value=&quot;486&quot;/&gt;&lt;/object&gt;&lt;object type=&quot;3&quot; unique_id=&quot;10037&quot;&gt;&lt;property id=&quot;20148&quot; value=&quot;5&quot;/&gt;&lt;property id=&quot;20300&quot; value=&quot;Slide 34&quot;/&gt;&lt;property id=&quot;20307&quot; value=&quot;498&quot;/&gt;&lt;/object&gt;&lt;object type=&quot;3&quot; unique_id=&quot;10038&quot;&gt;&lt;property id=&quot;20148&quot; value=&quot;5&quot;/&gt;&lt;property id=&quot;20300&quot; value=&quot;Slide 35 - &amp;quot;Safety interlock switches&amp;quot;&quot;/&gt;&lt;property id=&quot;20307&quot; value=&quot;454&quot;/&gt;&lt;/object&gt;&lt;object type=&quot;3&quot; unique_id=&quot;10039&quot;&gt;&lt;property id=&quot;20148&quot; value=&quot;5&quot;/&gt;&lt;property id=&quot;20300&quot; value=&quot;Slide 36 - &amp;quot;Fire Alarm&amp;quot;&quot;/&gt;&lt;property id=&quot;20307&quot; value=&quot;506&quot;/&gt;&lt;/object&gt;&lt;object type=&quot;3&quot; unique_id=&quot;10040&quot;&gt;&lt;property id=&quot;20148&quot; value=&quot;5&quot;/&gt;&lt;property id=&quot;20300&quot; value=&quot;Slide 37 - &amp;quot;Safety interlock switches&amp;quot;&quot;/&gt;&lt;property id=&quot;20307&quot; value=&quot;507&quot;/&gt;&lt;/object&gt;&lt;object type=&quot;3&quot; unique_id=&quot;10041&quot;&gt;&lt;property id=&quot;20148&quot; value=&quot;5&quot;/&gt;&lt;property id=&quot;20300&quot; value=&quot;Slide 38 - &amp;quot;What did you learn?&amp;quot;&quot;/&gt;&lt;property id=&quot;20307&quot; value=&quot;489&quot;/&gt;&lt;/object&gt;&lt;object type=&quot;3&quot; unique_id=&quot;10042&quot;&gt;&lt;property id=&quot;20148&quot; value=&quot;5&quot;/&gt;&lt;property id=&quot;20300&quot; value=&quot;Slide 39&quot;/&gt;&lt;property id=&quot;20307&quot; value=&quot;499&quot;/&gt;&lt;/object&gt;&lt;object type=&quot;3&quot; unique_id=&quot;10043&quot;&gt;&lt;property id=&quot;20148&quot; value=&quot;5&quot;/&gt;&lt;property id=&quot;20300&quot; value=&quot;Slide 40 - &amp;quot;Other safety precautions&amp;quot;&quot;/&gt;&lt;property id=&quot;20307&quot; value=&quot;423&quot;/&gt;&lt;/object&gt;&lt;object type=&quot;3&quot; unique_id=&quot;10044&quot;&gt;&lt;property id=&quot;20148&quot; value=&quot;5&quot;/&gt;&lt;property id=&quot;20300&quot; value=&quot;Slide 41 - &amp;quot;Other safety precautions&amp;quot;&quot;/&gt;&lt;property id=&quot;20307&quot; value=&quot;455&quot;/&gt;&lt;/object&gt;&lt;object type=&quot;3&quot; unique_id=&quot;10045&quot;&gt;&lt;property id=&quot;20148&quot; value=&quot;5&quot;/&gt;&lt;property id=&quot;20300&quot; value=&quot;Slide 42 - &amp;quot;Other safety precautions&amp;quot;&quot;/&gt;&lt;property id=&quot;20307&quot; value=&quot;491&quot;/&gt;&lt;/object&gt;&lt;object type=&quot;3&quot; unique_id=&quot;10046&quot;&gt;&lt;property id=&quot;20148&quot; value=&quot;5&quot;/&gt;&lt;property id=&quot;20300&quot; value=&quot;Slide 43 - &amp;quot;What did you learn?&amp;quot;&quot;/&gt;&lt;property id=&quot;20307&quot; value=&quot;492&quot;/&gt;&lt;/object&gt;&lt;object type=&quot;3&quot; unique_id=&quot;10047&quot;&gt;&lt;property id=&quot;20148&quot; value=&quot;5&quot;/&gt;&lt;property id=&quot;20300&quot; value=&quot;Slide 44 - &amp;quot;What did you learn about safety?&amp;quot;&quot;/&gt;&lt;property id=&quot;20307&quot; value=&quot;493&quot;/&gt;&lt;/object&gt;&lt;/object&gt;&lt;/object&gt;&lt;/database&gt;"/>
  <p:tag name="SECTOMILLISECCONVERTED" val="1"/>
  <p:tag name="ARTICULATE_SLIDE_THUMBNAIL_REFRESH" val="1"/>
  <p:tag name="ARTICULATE_DESIGN_ID_CHRISTIEUNIVERSITYTEMP201216X9WHITE" val="lLe6OVLm"/>
  <p:tag name="ARTICULATE_SLIDE_COUNT" val="4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hristieUniversityTemp201216x9WHITE">
  <a:themeElements>
    <a:clrScheme name="Custom 1">
      <a:dk1>
        <a:sysClr val="windowText" lastClr="000000"/>
      </a:dk1>
      <a:lt1>
        <a:sysClr val="window" lastClr="FFFFFF"/>
      </a:lt1>
      <a:dk2>
        <a:srgbClr val="1F497D"/>
      </a:dk2>
      <a:lt2>
        <a:srgbClr val="EEECE1"/>
      </a:lt2>
      <a:accent1>
        <a:srgbClr val="A8B4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solidFill>
          <a:schemeClr val="accent1"/>
        </a:solidFill>
        <a:ln w="25400" cap="flat" cmpd="sng" algn="ctr">
          <a:solidFill>
            <a:srgbClr val="2A6EBB"/>
          </a:solidFill>
          <a:prstDash val="solid"/>
          <a:round/>
          <a:headEnd type="none" w="med" len="med"/>
          <a:tailEnd type="triangle"/>
        </a:ln>
        <a:effectLst/>
      </a:spPr>
      <a:bodyPr/>
      <a:lstStyle/>
    </a:lnDef>
    <a:txDef>
      <a:spPr>
        <a:noFill/>
        <a:ln w="25400">
          <a:solidFill>
            <a:srgbClr val="2A6EBB"/>
          </a:solidFill>
        </a:ln>
      </a:spPr>
      <a:bodyPr wrap="none" rtlCol="0">
        <a:spAutoFit/>
      </a:bodyPr>
      <a:lstStyle>
        <a:defPPr>
          <a:defRPr sz="1800" dirty="0" smtClean="0">
            <a:solidFill>
              <a:srgbClr val="6F9AD3"/>
            </a:solidFill>
            <a:latin typeface="Calibri" panose="020F0502020204030204" pitchFamily="34" charset="0"/>
            <a:cs typeface="Calibri" panose="020F0502020204030204" pitchFamily="34" charset="0"/>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hristieUniversityTemp201216x9WHITE">
  <a:themeElements>
    <a:clrScheme name="Custom 1">
      <a:dk1>
        <a:sysClr val="windowText" lastClr="000000"/>
      </a:dk1>
      <a:lt1>
        <a:sysClr val="window" lastClr="FFFFFF"/>
      </a:lt1>
      <a:dk2>
        <a:srgbClr val="1F497D"/>
      </a:dk2>
      <a:lt2>
        <a:srgbClr val="EEECE1"/>
      </a:lt2>
      <a:accent1>
        <a:srgbClr val="A8B4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hristieUniversityTemp201216x9WHITE">
  <a:themeElements>
    <a:clrScheme name="Custom 1">
      <a:dk1>
        <a:sysClr val="windowText" lastClr="000000"/>
      </a:dk1>
      <a:lt1>
        <a:sysClr val="window" lastClr="FFFFFF"/>
      </a:lt1>
      <a:dk2>
        <a:srgbClr val="1F497D"/>
      </a:dk2>
      <a:lt2>
        <a:srgbClr val="EEECE1"/>
      </a:lt2>
      <a:accent1>
        <a:srgbClr val="A8B4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solidFill>
          <a:schemeClr val="accent1"/>
        </a:solidFill>
        <a:ln w="25400" cap="flat" cmpd="sng" algn="ctr">
          <a:solidFill>
            <a:srgbClr val="2A6EBB"/>
          </a:solidFill>
          <a:prstDash val="solid"/>
          <a:round/>
          <a:headEnd type="none" w="med" len="med"/>
          <a:tailEnd type="triangle"/>
        </a:ln>
        <a:effectLst/>
      </a:spPr>
      <a:bodyPr/>
      <a:lstStyle/>
    </a:lnDef>
    <a:txDef>
      <a:spPr>
        <a:noFill/>
        <a:ln w="25400">
          <a:solidFill>
            <a:srgbClr val="2A6EBB"/>
          </a:solidFill>
        </a:ln>
      </a:spPr>
      <a:bodyPr wrap="none" rtlCol="0">
        <a:spAutoFit/>
      </a:bodyPr>
      <a:lstStyle>
        <a:defPPr>
          <a:defRPr sz="1800" dirty="0" smtClean="0">
            <a:solidFill>
              <a:srgbClr val="6F9AD3"/>
            </a:solidFill>
            <a:latin typeface="Calibri" panose="020F0502020204030204" pitchFamily="34" charset="0"/>
            <a:cs typeface="Calibri" panose="020F0502020204030204" pitchFamily="34" charset="0"/>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DEB31BEDF0F949AA609A63065E5D9D" ma:contentTypeVersion="14" ma:contentTypeDescription="Create a new document." ma:contentTypeScope="" ma:versionID="33b80b188c00c46cd617325b2421f09b">
  <xsd:schema xmlns:xsd="http://www.w3.org/2001/XMLSchema" xmlns:xs="http://www.w3.org/2001/XMLSchema" xmlns:p="http://schemas.microsoft.com/office/2006/metadata/properties" xmlns:ns2="1c30d8ce-888a-4fe2-bacc-35bfcc743c6d" xmlns:ns3="c5b4c22a-2a5d-4659-9365-e61f5964d86a" targetNamespace="http://schemas.microsoft.com/office/2006/metadata/properties" ma:root="true" ma:fieldsID="c4399060e0be3cd87e3de5bc49a49886" ns2:_="" ns3:_="">
    <xsd:import namespace="1c30d8ce-888a-4fe2-bacc-35bfcc743c6d"/>
    <xsd:import namespace="c5b4c22a-2a5d-4659-9365-e61f5964d8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30d8ce-888a-4fe2-bacc-35bfcc743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c540002-c3dd-4d3e-a4f2-b507b2692358"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b4c22a-2a5d-4659-9365-e61f5964d86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be980ee9-8fd5-49ff-b9cd-edc141d97c2f}" ma:internalName="TaxCatchAll" ma:showField="CatchAllData" ma:web="c5b4c22a-2a5d-4659-9365-e61f5964d86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lcf76f155ced4ddcb4097134ff3c332f xmlns="1c30d8ce-888a-4fe2-bacc-35bfcc743c6d">
      <Terms xmlns="http://schemas.microsoft.com/office/infopath/2007/PartnerControls"/>
    </lcf76f155ced4ddcb4097134ff3c332f>
    <TaxCatchAll xmlns="c5b4c22a-2a5d-4659-9365-e61f5964d86a" xsi:nil="true"/>
  </documentManagement>
</p:properties>
</file>

<file path=customXml/itemProps1.xml><?xml version="1.0" encoding="utf-8"?>
<ds:datastoreItem xmlns:ds="http://schemas.openxmlformats.org/officeDocument/2006/customXml" ds:itemID="{4DDDB14B-6322-460E-9120-D3C91416D959}">
  <ds:schemaRefs>
    <ds:schemaRef ds:uri="http://schemas.microsoft.com/sharepoint/v3/contenttype/forms"/>
  </ds:schemaRefs>
</ds:datastoreItem>
</file>

<file path=customXml/itemProps2.xml><?xml version="1.0" encoding="utf-8"?>
<ds:datastoreItem xmlns:ds="http://schemas.openxmlformats.org/officeDocument/2006/customXml" ds:itemID="{E14E6A95-AC1A-4A7C-96F4-5D60F8B629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30d8ce-888a-4fe2-bacc-35bfcc743c6d"/>
    <ds:schemaRef ds:uri="c5b4c22a-2a5d-4659-9365-e61f5964d8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11741-85AD-4282-88AF-03AF7B36E3E9}">
  <ds:schemaRefs>
    <ds:schemaRef ds:uri="http://purl.org/dc/dcmitype/"/>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elements/1.1/"/>
    <ds:schemaRef ds:uri="1c30d8ce-888a-4fe2-bacc-35bfcc743c6d"/>
    <ds:schemaRef ds:uri="http://schemas.microsoft.com/office/infopath/2007/PartnerControls"/>
    <ds:schemaRef ds:uri="c5b4c22a-2a5d-4659-9365-e61f5964d86a"/>
  </ds:schemaRefs>
</ds:datastoreItem>
</file>

<file path=docMetadata/LabelInfo.xml><?xml version="1.0" encoding="utf-8"?>
<clbl:labelList xmlns:clbl="http://schemas.microsoft.com/office/2020/mipLabelMetadata">
  <clbl:label id="{cbe052a4-cf60-4d13-8a83-d3941eb1e3ee}" enabled="1" method="Standard" siteId="{df46f062-ad2c-4076-88e6-c675c789a0d8}" removed="0"/>
</clbl:labelList>
</file>

<file path=docProps/app.xml><?xml version="1.0" encoding="utf-8"?>
<Properties xmlns="http://schemas.openxmlformats.org/officeDocument/2006/extended-properties" xmlns:vt="http://schemas.openxmlformats.org/officeDocument/2006/docPropsVTypes">
  <Template/>
  <TotalTime>16159</TotalTime>
  <Words>3822</Words>
  <Application>Microsoft Office PowerPoint</Application>
  <PresentationFormat>On-screen Show (16:9)</PresentationFormat>
  <Paragraphs>597</Paragraphs>
  <Slides>50</Slides>
  <Notes>44</Notes>
  <HiddenSlides>0</HiddenSlides>
  <MMClips>0</MMClips>
  <ScaleCrop>false</ScaleCrop>
  <HeadingPairs>
    <vt:vector size="4" baseType="variant">
      <vt:variant>
        <vt:lpstr>Theme</vt:lpstr>
      </vt:variant>
      <vt:variant>
        <vt:i4>4</vt:i4>
      </vt:variant>
      <vt:variant>
        <vt:lpstr>Slide Titles</vt:lpstr>
      </vt:variant>
      <vt:variant>
        <vt:i4>50</vt:i4>
      </vt:variant>
    </vt:vector>
  </HeadingPairs>
  <TitlesOfParts>
    <vt:vector size="54" baseType="lpstr">
      <vt:lpstr>ChristieUniversityTemp201216x9WHITE</vt:lpstr>
      <vt:lpstr>1_ChristieUniversityTemp201216x9WHITE</vt:lpstr>
      <vt:lpstr>Office Theme</vt:lpstr>
      <vt:lpstr>ChristieUniversityTemp201216x9WHITE</vt:lpstr>
      <vt:lpstr>CineLife+ 2K™ Electronics CP2406-RBe, CP2409-RBe and CP2411-RBe </vt:lpstr>
      <vt:lpstr>CineLife+ 2K™ Electronics</vt:lpstr>
      <vt:lpstr>CineLife+ 2K™ Electronics - Agenda</vt:lpstr>
      <vt:lpstr>Series II Electronics</vt:lpstr>
      <vt:lpstr>Series II Electronics</vt:lpstr>
      <vt:lpstr>CineLife Electronics</vt:lpstr>
      <vt:lpstr>CineLife+ Electronics</vt:lpstr>
      <vt:lpstr>CineLife+ Electronics</vt:lpstr>
      <vt:lpstr>CineLife+ 2K™ Electronics - Agenda</vt:lpstr>
      <vt:lpstr>CineLife+ 2K System Overview</vt:lpstr>
      <vt:lpstr>CineLife+ 2K System Overview</vt:lpstr>
      <vt:lpstr>CineLife+ 2K System Overview</vt:lpstr>
      <vt:lpstr>CineLife+ 2K System Overview</vt:lpstr>
      <vt:lpstr>CineLife+ 2K “Rental Mode” Details</vt:lpstr>
      <vt:lpstr>CineLife+ 2K Key Features</vt:lpstr>
      <vt:lpstr>CineLife+ 2K™ Electronics - Agenda</vt:lpstr>
      <vt:lpstr>CineLife+ 2K System Overview</vt:lpstr>
      <vt:lpstr>PowerPoint Presentation</vt:lpstr>
      <vt:lpstr>PowerPoint Presentation</vt:lpstr>
      <vt:lpstr>PowerPoint Presentation</vt:lpstr>
      <vt:lpstr>PowerPoint Presentation</vt:lpstr>
      <vt:lpstr>PowerPoint Presentation</vt:lpstr>
      <vt:lpstr>Control And Video Electronics (CAVE) </vt:lpstr>
      <vt:lpstr>CineLife+ 2K System Overview</vt:lpstr>
      <vt:lpstr>CineLife+ 2K™ Electronics - Agenda</vt:lpstr>
      <vt:lpstr>CineLife+ 2K System Overview</vt:lpstr>
      <vt:lpstr>CineLife+ 2K System Overview</vt:lpstr>
      <vt:lpstr>CineLife+ 2K System Overview</vt:lpstr>
      <vt:lpstr>CineLife+ 2K System Overview</vt:lpstr>
      <vt:lpstr>CineLife+ 2K System Overview</vt:lpstr>
      <vt:lpstr>PowerPoint Presentation</vt:lpstr>
      <vt:lpstr>CineLife+ 2K™ Electronics - Agenda</vt:lpstr>
      <vt:lpstr>CineLife+ 2K System Overview</vt:lpstr>
      <vt:lpstr>CineLife+ 2K System Overview</vt:lpstr>
      <vt:lpstr>CineLife+ 2K System Overview</vt:lpstr>
      <vt:lpstr>CineLife+ 2K System Overview</vt:lpstr>
      <vt:lpstr>CineLife+ 2K System Overview</vt:lpstr>
      <vt:lpstr>CineLife+ 2K System Overview</vt:lpstr>
      <vt:lpstr>CineLife+ 2K System Overview</vt:lpstr>
      <vt:lpstr>CineLife+ 2K System Overview</vt:lpstr>
      <vt:lpstr>CineLife+ 2K System Overview</vt:lpstr>
      <vt:lpstr>CineLife+ 2K System Overview</vt:lpstr>
      <vt:lpstr>CineLife+ 2K System Overview</vt:lpstr>
      <vt:lpstr>CineLife+ 2K™ Electronics - Agenda</vt:lpstr>
      <vt:lpstr>CineLife+ 2K System Overview</vt:lpstr>
      <vt:lpstr>CineLife+ 2K System Overview</vt:lpstr>
      <vt:lpstr>PowerPoint Presentation</vt:lpstr>
      <vt:lpstr>CineLife+ 2K System Overview</vt:lpstr>
      <vt:lpstr>CineLife+ 2K System Overview</vt:lpstr>
      <vt:lpstr>Post-Training Survey</vt:lpstr>
    </vt:vector>
  </TitlesOfParts>
  <Company>Christie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CineLifePlus Electronics</dc:title>
  <dc:creator>Zdravko Gunjevic</dc:creator>
  <cp:lastModifiedBy>Majstorovic, Michael</cp:lastModifiedBy>
  <cp:revision>846</cp:revision>
  <cp:lastPrinted>2002-03-25T22:51:08Z</cp:lastPrinted>
  <dcterms:created xsi:type="dcterms:W3CDTF">2001-11-08T15:00:01Z</dcterms:created>
  <dcterms:modified xsi:type="dcterms:W3CDTF">2025-07-01T15:39:54Z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1EC706EF-D30D-4D64-A72D-63F6C2D08566</vt:lpwstr>
  </property>
  <property fmtid="{D5CDD505-2E9C-101B-9397-08002B2CF9AE}" pid="3" name="ArticulatePath">
    <vt:lpwstr>safety</vt:lpwstr>
  </property>
  <property fmtid="{D5CDD505-2E9C-101B-9397-08002B2CF9AE}" pid="4" name="ContentTypeId">
    <vt:lpwstr>0x0101005EDEB31BEDF0F949AA609A63065E5D9D</vt:lpwstr>
  </property>
  <property fmtid="{D5CDD505-2E9C-101B-9397-08002B2CF9AE}" pid="5" name="MediaServiceImageTags">
    <vt:lpwstr/>
  </property>
</Properties>
</file>